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256" r:id="rId5"/>
    <p:sldId id="295" r:id="rId6"/>
    <p:sldId id="264" r:id="rId7"/>
    <p:sldId id="265" r:id="rId8"/>
    <p:sldId id="266" r:id="rId9"/>
    <p:sldId id="260" r:id="rId10"/>
    <p:sldId id="261" r:id="rId11"/>
    <p:sldId id="268" r:id="rId12"/>
    <p:sldId id="263" r:id="rId13"/>
    <p:sldId id="269" r:id="rId14"/>
    <p:sldId id="270" r:id="rId15"/>
    <p:sldId id="271" r:id="rId16"/>
    <p:sldId id="272" r:id="rId17"/>
    <p:sldId id="292" r:id="rId18"/>
    <p:sldId id="274" r:id="rId19"/>
    <p:sldId id="275" r:id="rId20"/>
    <p:sldId id="276" r:id="rId21"/>
    <p:sldId id="296" r:id="rId22"/>
    <p:sldId id="277" r:id="rId23"/>
    <p:sldId id="293" r:id="rId24"/>
    <p:sldId id="279" r:id="rId25"/>
    <p:sldId id="280" r:id="rId26"/>
    <p:sldId id="281" r:id="rId27"/>
    <p:sldId id="294" r:id="rId28"/>
    <p:sldId id="283" r:id="rId29"/>
    <p:sldId id="284" r:id="rId30"/>
    <p:sldId id="285" r:id="rId31"/>
    <p:sldId id="286" r:id="rId32"/>
    <p:sldId id="287" r:id="rId33"/>
    <p:sldId id="288" r:id="rId34"/>
    <p:sldId id="289" r:id="rId35"/>
    <p:sldId id="290" r:id="rId36"/>
    <p:sldId id="291" r:id="rId37"/>
    <p:sldId id="26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B8"/>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5" autoAdjust="0"/>
    <p:restoredTop sz="74620"/>
  </p:normalViewPr>
  <p:slideViewPr>
    <p:cSldViewPr snapToGrid="0">
      <p:cViewPr varScale="1">
        <p:scale>
          <a:sx n="92" d="100"/>
          <a:sy n="92" d="100"/>
        </p:scale>
        <p:origin x="696" y="176"/>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stafson, Mark L." userId="e6720181-b151-4b31-910d-bf3fdb2bffc2" providerId="ADAL" clId="{DD8FB5B1-A239-4EC9-BDC2-B0CB60DA0381}"/>
    <pc:docChg chg="custSel addSld modSld">
      <pc:chgData name="Gustafson, Mark L." userId="e6720181-b151-4b31-910d-bf3fdb2bffc2" providerId="ADAL" clId="{DD8FB5B1-A239-4EC9-BDC2-B0CB60DA0381}" dt="2026-10-01T18:24:40.868" v="412" actId="1076"/>
      <pc:docMkLst>
        <pc:docMk/>
      </pc:docMkLst>
      <pc:sldChg chg="new">
        <pc:chgData name="Gustafson, Mark L." userId="e6720181-b151-4b31-910d-bf3fdb2bffc2" providerId="ADAL" clId="{DD8FB5B1-A239-4EC9-BDC2-B0CB60DA0381}" dt="2026-10-01T17:54:44.511" v="410" actId="680"/>
        <pc:sldMkLst>
          <pc:docMk/>
          <pc:sldMk cId="136509628" sldId="264"/>
        </pc:sldMkLst>
      </pc:sldChg>
    </pc:docChg>
  </pc:docChgLst>
  <pc:docChgLst>
    <pc:chgData name="Gustafson, Mark L." userId="e6720181-b151-4b31-910d-bf3fdb2bffc2" providerId="ADAL" clId="{868D785C-9B81-58CA-B98B-61F8244BA9A3}"/>
    <pc:docChg chg="undo custSel addSld delSld modSld sldOrd modMainMaster">
      <pc:chgData name="Gustafson, Mark L." userId="e6720181-b151-4b31-910d-bf3fdb2bffc2" providerId="ADAL" clId="{868D785C-9B81-58CA-B98B-61F8244BA9A3}" dt="2026-10-02T21:32:55.144" v="2568" actId="20577"/>
      <pc:docMkLst>
        <pc:docMk/>
      </pc:docMkLst>
      <pc:sldChg chg="addSp delSp modSp mod">
        <pc:chgData name="Gustafson, Mark L." userId="e6720181-b151-4b31-910d-bf3fdb2bffc2" providerId="ADAL" clId="{868D785C-9B81-58CA-B98B-61F8244BA9A3}" dt="2026-10-02T21:29:50.759" v="2553" actId="1076"/>
        <pc:sldMkLst>
          <pc:docMk/>
          <pc:sldMk cId="980257763" sldId="256"/>
        </pc:sldMkLst>
        <pc:spChg chg="mod">
          <ac:chgData name="Gustafson, Mark L." userId="e6720181-b151-4b31-910d-bf3fdb2bffc2" providerId="ADAL" clId="{868D785C-9B81-58CA-B98B-61F8244BA9A3}" dt="2026-10-02T21:29:50.759" v="2553" actId="1076"/>
          <ac:spMkLst>
            <pc:docMk/>
            <pc:sldMk cId="980257763" sldId="256"/>
            <ac:spMk id="3" creationId="{0F9ECA74-EE63-EB48-E7A5-9F43A7D52E10}"/>
          </ac:spMkLst>
        </pc:spChg>
        <pc:picChg chg="add mod">
          <ac:chgData name="Gustafson, Mark L." userId="e6720181-b151-4b31-910d-bf3fdb2bffc2" providerId="ADAL" clId="{868D785C-9B81-58CA-B98B-61F8244BA9A3}" dt="2026-10-02T21:29:31.761" v="2552" actId="1076"/>
          <ac:picMkLst>
            <pc:docMk/>
            <pc:sldMk cId="980257763" sldId="256"/>
            <ac:picMk id="10" creationId="{BC2E01B0-00C5-1398-591F-F9890040DE5E}"/>
          </ac:picMkLst>
        </pc:picChg>
      </pc:sldChg>
      <pc:sldChg chg="addSp delSp modSp add mod setBg">
        <pc:chgData name="Gustafson, Mark L." userId="e6720181-b151-4b31-910d-bf3fdb2bffc2" providerId="ADAL" clId="{868D785C-9B81-58CA-B98B-61F8244BA9A3}" dt="2026-10-02T17:10:39.274" v="1908" actId="313"/>
        <pc:sldMkLst>
          <pc:docMk/>
          <pc:sldMk cId="0" sldId="260"/>
        </pc:sldMkLst>
        <pc:spChg chg="mod">
          <ac:chgData name="Gustafson, Mark L." userId="e6720181-b151-4b31-910d-bf3fdb2bffc2" providerId="ADAL" clId="{868D785C-9B81-58CA-B98B-61F8244BA9A3}" dt="2026-10-02T16:27:47.718" v="612" actId="122"/>
          <ac:spMkLst>
            <pc:docMk/>
            <pc:sldMk cId="0" sldId="260"/>
            <ac:spMk id="2" creationId="{00000000-0000-0000-0000-000000000000}"/>
          </ac:spMkLst>
        </pc:spChg>
        <pc:spChg chg="mod">
          <ac:chgData name="Gustafson, Mark L." userId="e6720181-b151-4b31-910d-bf3fdb2bffc2" providerId="ADAL" clId="{868D785C-9B81-58CA-B98B-61F8244BA9A3}" dt="2026-10-02T16:51:12.152" v="1596" actId="14100"/>
          <ac:spMkLst>
            <pc:docMk/>
            <pc:sldMk cId="0" sldId="260"/>
            <ac:spMk id="4" creationId="{00000000-0000-0000-0000-000000000000}"/>
          </ac:spMkLst>
        </pc:spChg>
        <pc:spChg chg="mod">
          <ac:chgData name="Gustafson, Mark L." userId="e6720181-b151-4b31-910d-bf3fdb2bffc2" providerId="ADAL" clId="{868D785C-9B81-58CA-B98B-61F8244BA9A3}" dt="2026-10-02T16:53:36.726" v="1616" actId="20577"/>
          <ac:spMkLst>
            <pc:docMk/>
            <pc:sldMk cId="0" sldId="260"/>
            <ac:spMk id="6" creationId="{00000000-0000-0000-0000-000000000000}"/>
          </ac:spMkLst>
        </pc:spChg>
        <pc:spChg chg="mod">
          <ac:chgData name="Gustafson, Mark L." userId="e6720181-b151-4b31-910d-bf3fdb2bffc2" providerId="ADAL" clId="{868D785C-9B81-58CA-B98B-61F8244BA9A3}" dt="2026-10-02T16:51:14.079" v="1597" actId="14100"/>
          <ac:spMkLst>
            <pc:docMk/>
            <pc:sldMk cId="0" sldId="260"/>
            <ac:spMk id="8" creationId="{00000000-0000-0000-0000-000000000000}"/>
          </ac:spMkLst>
        </pc:spChg>
        <pc:spChg chg="mod">
          <ac:chgData name="Gustafson, Mark L." userId="e6720181-b151-4b31-910d-bf3fdb2bffc2" providerId="ADAL" clId="{868D785C-9B81-58CA-B98B-61F8244BA9A3}" dt="2026-10-02T16:59:06.518" v="1764" actId="20577"/>
          <ac:spMkLst>
            <pc:docMk/>
            <pc:sldMk cId="0" sldId="260"/>
            <ac:spMk id="10" creationId="{00000000-0000-0000-0000-000000000000}"/>
          </ac:spMkLst>
        </pc:spChg>
        <pc:spChg chg="mod">
          <ac:chgData name="Gustafson, Mark L." userId="e6720181-b151-4b31-910d-bf3fdb2bffc2" providerId="ADAL" clId="{868D785C-9B81-58CA-B98B-61F8244BA9A3}" dt="2026-10-02T16:51:16.329" v="1598" actId="14100"/>
          <ac:spMkLst>
            <pc:docMk/>
            <pc:sldMk cId="0" sldId="260"/>
            <ac:spMk id="12" creationId="{00000000-0000-0000-0000-000000000000}"/>
          </ac:spMkLst>
        </pc:spChg>
        <pc:spChg chg="mod">
          <ac:chgData name="Gustafson, Mark L." userId="e6720181-b151-4b31-910d-bf3fdb2bffc2" providerId="ADAL" clId="{868D785C-9B81-58CA-B98B-61F8244BA9A3}" dt="2026-10-02T17:10:39.274" v="1908" actId="313"/>
          <ac:spMkLst>
            <pc:docMk/>
            <pc:sldMk cId="0" sldId="260"/>
            <ac:spMk id="14" creationId="{00000000-0000-0000-0000-000000000000}"/>
          </ac:spMkLst>
        </pc:spChg>
      </pc:sldChg>
      <pc:sldChg chg="addSp delSp modSp add del mod setBg">
        <pc:chgData name="Gustafson, Mark L." userId="e6720181-b151-4b31-910d-bf3fdb2bffc2" providerId="ADAL" clId="{868D785C-9B81-58CA-B98B-61F8244BA9A3}" dt="2026-10-02T17:05:33.741" v="1844" actId="403"/>
        <pc:sldMkLst>
          <pc:docMk/>
          <pc:sldMk cId="0" sldId="261"/>
        </pc:sldMkLst>
        <pc:spChg chg="mod">
          <ac:chgData name="Gustafson, Mark L." userId="e6720181-b151-4b31-910d-bf3fdb2bffc2" providerId="ADAL" clId="{868D785C-9B81-58CA-B98B-61F8244BA9A3}" dt="2026-10-02T17:01:47.546" v="1799" actId="207"/>
          <ac:spMkLst>
            <pc:docMk/>
            <pc:sldMk cId="0" sldId="261"/>
            <ac:spMk id="4" creationId="{00000000-0000-0000-0000-000000000000}"/>
          </ac:spMkLst>
        </pc:spChg>
        <pc:spChg chg="mod">
          <ac:chgData name="Gustafson, Mark L." userId="e6720181-b151-4b31-910d-bf3fdb2bffc2" providerId="ADAL" clId="{868D785C-9B81-58CA-B98B-61F8244BA9A3}" dt="2026-10-02T16:57:52.837" v="1730" actId="20577"/>
          <ac:spMkLst>
            <pc:docMk/>
            <pc:sldMk cId="0" sldId="261"/>
            <ac:spMk id="7" creationId="{00000000-0000-0000-0000-000000000000}"/>
          </ac:spMkLst>
        </pc:spChg>
        <pc:spChg chg="mod">
          <ac:chgData name="Gustafson, Mark L." userId="e6720181-b151-4b31-910d-bf3fdb2bffc2" providerId="ADAL" clId="{868D785C-9B81-58CA-B98B-61F8244BA9A3}" dt="2026-10-02T17:02:05.431" v="1804" actId="14100"/>
          <ac:spMkLst>
            <pc:docMk/>
            <pc:sldMk cId="0" sldId="261"/>
            <ac:spMk id="8" creationId="{00000000-0000-0000-0000-000000000000}"/>
          </ac:spMkLst>
        </pc:spChg>
        <pc:spChg chg="mod">
          <ac:chgData name="Gustafson, Mark L." userId="e6720181-b151-4b31-910d-bf3fdb2bffc2" providerId="ADAL" clId="{868D785C-9B81-58CA-B98B-61F8244BA9A3}" dt="2026-10-02T17:00:54.558" v="1795" actId="403"/>
          <ac:spMkLst>
            <pc:docMk/>
            <pc:sldMk cId="0" sldId="261"/>
            <ac:spMk id="10" creationId="{00000000-0000-0000-0000-000000000000}"/>
          </ac:spMkLst>
        </pc:spChg>
        <pc:spChg chg="mod">
          <ac:chgData name="Gustafson, Mark L." userId="e6720181-b151-4b31-910d-bf3fdb2bffc2" providerId="ADAL" clId="{868D785C-9B81-58CA-B98B-61F8244BA9A3}" dt="2026-10-02T17:02:08.955" v="1805" actId="14100"/>
          <ac:spMkLst>
            <pc:docMk/>
            <pc:sldMk cId="0" sldId="261"/>
            <ac:spMk id="13" creationId="{00000000-0000-0000-0000-000000000000}"/>
          </ac:spMkLst>
        </pc:spChg>
        <pc:spChg chg="mod">
          <ac:chgData name="Gustafson, Mark L." userId="e6720181-b151-4b31-910d-bf3fdb2bffc2" providerId="ADAL" clId="{868D785C-9B81-58CA-B98B-61F8244BA9A3}" dt="2026-10-02T17:05:33.741" v="1844" actId="403"/>
          <ac:spMkLst>
            <pc:docMk/>
            <pc:sldMk cId="0" sldId="261"/>
            <ac:spMk id="15" creationId="{00000000-0000-0000-0000-000000000000}"/>
          </ac:spMkLst>
        </pc:spChg>
      </pc:sldChg>
      <pc:sldChg chg="delSp modSp add mod setBg modNotesTx">
        <pc:chgData name="Gustafson, Mark L." userId="e6720181-b151-4b31-910d-bf3fdb2bffc2" providerId="ADAL" clId="{868D785C-9B81-58CA-B98B-61F8244BA9A3}" dt="2026-10-02T17:30:24.562" v="2130" actId="404"/>
        <pc:sldMkLst>
          <pc:docMk/>
          <pc:sldMk cId="0" sldId="263"/>
        </pc:sldMkLst>
        <pc:spChg chg="mod">
          <ac:chgData name="Gustafson, Mark L." userId="e6720181-b151-4b31-910d-bf3fdb2bffc2" providerId="ADAL" clId="{868D785C-9B81-58CA-B98B-61F8244BA9A3}" dt="2026-10-02T17:18:33.358" v="2002" actId="403"/>
          <ac:spMkLst>
            <pc:docMk/>
            <pc:sldMk cId="0" sldId="263"/>
            <ac:spMk id="7" creationId="{00000000-0000-0000-0000-000000000000}"/>
          </ac:spMkLst>
        </pc:spChg>
        <pc:spChg chg="mod">
          <ac:chgData name="Gustafson, Mark L." userId="e6720181-b151-4b31-910d-bf3fdb2bffc2" providerId="ADAL" clId="{868D785C-9B81-58CA-B98B-61F8244BA9A3}" dt="2026-10-02T17:18:18.144" v="1999" actId="14100"/>
          <ac:spMkLst>
            <pc:docMk/>
            <pc:sldMk cId="0" sldId="263"/>
            <ac:spMk id="8" creationId="{00000000-0000-0000-0000-000000000000}"/>
          </ac:spMkLst>
        </pc:spChg>
        <pc:spChg chg="mod">
          <ac:chgData name="Gustafson, Mark L." userId="e6720181-b151-4b31-910d-bf3fdb2bffc2" providerId="ADAL" clId="{868D785C-9B81-58CA-B98B-61F8244BA9A3}" dt="2026-10-02T17:20:27.289" v="2075" actId="255"/>
          <ac:spMkLst>
            <pc:docMk/>
            <pc:sldMk cId="0" sldId="263"/>
            <ac:spMk id="10" creationId="{00000000-0000-0000-0000-000000000000}"/>
          </ac:spMkLst>
        </pc:spChg>
        <pc:spChg chg="mod">
          <ac:chgData name="Gustafson, Mark L." userId="e6720181-b151-4b31-910d-bf3fdb2bffc2" providerId="ADAL" clId="{868D785C-9B81-58CA-B98B-61F8244BA9A3}" dt="2026-10-02T17:18:21.536" v="2000" actId="14100"/>
          <ac:spMkLst>
            <pc:docMk/>
            <pc:sldMk cId="0" sldId="263"/>
            <ac:spMk id="13" creationId="{00000000-0000-0000-0000-000000000000}"/>
          </ac:spMkLst>
        </pc:spChg>
        <pc:spChg chg="mod">
          <ac:chgData name="Gustafson, Mark L." userId="e6720181-b151-4b31-910d-bf3fdb2bffc2" providerId="ADAL" clId="{868D785C-9B81-58CA-B98B-61F8244BA9A3}" dt="2026-10-02T17:30:24.562" v="2130" actId="404"/>
          <ac:spMkLst>
            <pc:docMk/>
            <pc:sldMk cId="0" sldId="263"/>
            <ac:spMk id="15" creationId="{00000000-0000-0000-0000-000000000000}"/>
          </ac:spMkLst>
        </pc:spChg>
        <pc:graphicFrameChg chg="modGraphic">
          <ac:chgData name="Gustafson, Mark L." userId="e6720181-b151-4b31-910d-bf3fdb2bffc2" providerId="ADAL" clId="{868D785C-9B81-58CA-B98B-61F8244BA9A3}" dt="2026-10-02T17:20:58.034" v="2076" actId="2165"/>
          <ac:graphicFrameMkLst>
            <pc:docMk/>
            <pc:sldMk cId="0" sldId="263"/>
            <ac:graphicFrameMk id="12" creationId="{00000000-0000-0000-0000-000000000000}"/>
          </ac:graphicFrameMkLst>
        </pc:graphicFrameChg>
      </pc:sldChg>
      <pc:sldChg chg="addSp delSp modSp mod">
        <pc:chgData name="Gustafson, Mark L." userId="e6720181-b151-4b31-910d-bf3fdb2bffc2" providerId="ADAL" clId="{868D785C-9B81-58CA-B98B-61F8244BA9A3}" dt="2026-10-02T14:10:25.047" v="59" actId="1076"/>
        <pc:sldMkLst>
          <pc:docMk/>
          <pc:sldMk cId="136509628" sldId="264"/>
        </pc:sldMkLst>
        <pc:spChg chg="mod">
          <ac:chgData name="Gustafson, Mark L." userId="e6720181-b151-4b31-910d-bf3fdb2bffc2" providerId="ADAL" clId="{868D785C-9B81-58CA-B98B-61F8244BA9A3}" dt="2026-10-02T14:10:25.047" v="59" actId="1076"/>
          <ac:spMkLst>
            <pc:docMk/>
            <pc:sldMk cId="136509628" sldId="264"/>
            <ac:spMk id="2" creationId="{8BE82769-8E73-8EE5-6406-D16082ADA41C}"/>
          </ac:spMkLst>
        </pc:spChg>
        <pc:picChg chg="add mod">
          <ac:chgData name="Gustafson, Mark L." userId="e6720181-b151-4b31-910d-bf3fdb2bffc2" providerId="ADAL" clId="{868D785C-9B81-58CA-B98B-61F8244BA9A3}" dt="2026-10-02T14:10:20.884" v="58" actId="1076"/>
          <ac:picMkLst>
            <pc:docMk/>
            <pc:sldMk cId="136509628" sldId="264"/>
            <ac:picMk id="27" creationId="{F6CF547C-38CA-7BA1-4562-7F868F8E31C1}"/>
          </ac:picMkLst>
        </pc:picChg>
      </pc:sldChg>
      <pc:sldChg chg="addSp delSp modSp new mod">
        <pc:chgData name="Gustafson, Mark L." userId="e6720181-b151-4b31-910d-bf3fdb2bffc2" providerId="ADAL" clId="{868D785C-9B81-58CA-B98B-61F8244BA9A3}" dt="2026-10-02T14:34:42.455" v="98" actId="14100"/>
        <pc:sldMkLst>
          <pc:docMk/>
          <pc:sldMk cId="2852820989" sldId="265"/>
        </pc:sldMkLst>
        <pc:spChg chg="mod">
          <ac:chgData name="Gustafson, Mark L." userId="e6720181-b151-4b31-910d-bf3fdb2bffc2" providerId="ADAL" clId="{868D785C-9B81-58CA-B98B-61F8244BA9A3}" dt="2026-10-02T14:34:30.320" v="94" actId="20577"/>
          <ac:spMkLst>
            <pc:docMk/>
            <pc:sldMk cId="2852820989" sldId="265"/>
            <ac:spMk id="2" creationId="{41322F60-39F5-1667-3CC9-B3A322A20D45}"/>
          </ac:spMkLst>
        </pc:spChg>
        <pc:picChg chg="add mod">
          <ac:chgData name="Gustafson, Mark L." userId="e6720181-b151-4b31-910d-bf3fdb2bffc2" providerId="ADAL" clId="{868D785C-9B81-58CA-B98B-61F8244BA9A3}" dt="2026-10-02T14:34:42.455" v="98" actId="14100"/>
          <ac:picMkLst>
            <pc:docMk/>
            <pc:sldMk cId="2852820989" sldId="265"/>
            <ac:picMk id="4" creationId="{D396654E-9AA3-189D-2B5F-C8D34BC0AB37}"/>
          </ac:picMkLst>
        </pc:picChg>
      </pc:sldChg>
      <pc:sldChg chg="addSp delSp modSp new mod">
        <pc:chgData name="Gustafson, Mark L." userId="e6720181-b151-4b31-910d-bf3fdb2bffc2" providerId="ADAL" clId="{868D785C-9B81-58CA-B98B-61F8244BA9A3}" dt="2026-10-02T14:37:38.489" v="180" actId="14100"/>
        <pc:sldMkLst>
          <pc:docMk/>
          <pc:sldMk cId="3247706692" sldId="266"/>
        </pc:sldMkLst>
        <pc:spChg chg="mod">
          <ac:chgData name="Gustafson, Mark L." userId="e6720181-b151-4b31-910d-bf3fdb2bffc2" providerId="ADAL" clId="{868D785C-9B81-58CA-B98B-61F8244BA9A3}" dt="2026-10-02T14:35:28.844" v="114" actId="20577"/>
          <ac:spMkLst>
            <pc:docMk/>
            <pc:sldMk cId="3247706692" sldId="266"/>
            <ac:spMk id="2" creationId="{AD7AAED8-0F61-3C59-C69F-577CDF5815CF}"/>
          </ac:spMkLst>
        </pc:spChg>
        <pc:spChg chg="mod">
          <ac:chgData name="Gustafson, Mark L." userId="e6720181-b151-4b31-910d-bf3fdb2bffc2" providerId="ADAL" clId="{868D785C-9B81-58CA-B98B-61F8244BA9A3}" dt="2026-10-02T14:36:14.076" v="165" actId="14100"/>
          <ac:spMkLst>
            <pc:docMk/>
            <pc:sldMk cId="3247706692" sldId="266"/>
            <ac:spMk id="3" creationId="{85655351-A1D7-4241-AF0F-82B2A814206E}"/>
          </ac:spMkLst>
        </pc:spChg>
        <pc:picChg chg="add mod">
          <ac:chgData name="Gustafson, Mark L." userId="e6720181-b151-4b31-910d-bf3fdb2bffc2" providerId="ADAL" clId="{868D785C-9B81-58CA-B98B-61F8244BA9A3}" dt="2026-10-02T14:37:38.489" v="180" actId="14100"/>
          <ac:picMkLst>
            <pc:docMk/>
            <pc:sldMk cId="3247706692" sldId="266"/>
            <ac:picMk id="5" creationId="{E33D7029-10DE-E45B-4E19-2948C4482B43}"/>
          </ac:picMkLst>
        </pc:picChg>
      </pc:sldChg>
      <pc:sldChg chg="addSp delSp modSp add mod setBg modNotesTx">
        <pc:chgData name="Gustafson, Mark L." userId="e6720181-b151-4b31-910d-bf3fdb2bffc2" providerId="ADAL" clId="{868D785C-9B81-58CA-B98B-61F8244BA9A3}" dt="2026-10-02T17:17:56.778" v="1995" actId="255"/>
        <pc:sldMkLst>
          <pc:docMk/>
          <pc:sldMk cId="0" sldId="268"/>
        </pc:sldMkLst>
        <pc:spChg chg="mod">
          <ac:chgData name="Gustafson, Mark L." userId="e6720181-b151-4b31-910d-bf3fdb2bffc2" providerId="ADAL" clId="{868D785C-9B81-58CA-B98B-61F8244BA9A3}" dt="2026-10-02T17:06:34.857" v="1854" actId="403"/>
          <ac:spMkLst>
            <pc:docMk/>
            <pc:sldMk cId="0" sldId="268"/>
            <ac:spMk id="7" creationId="{00000000-0000-0000-0000-000000000000}"/>
          </ac:spMkLst>
        </pc:spChg>
        <pc:spChg chg="mod">
          <ac:chgData name="Gustafson, Mark L." userId="e6720181-b151-4b31-910d-bf3fdb2bffc2" providerId="ADAL" clId="{868D785C-9B81-58CA-B98B-61F8244BA9A3}" dt="2026-10-02T17:06:15.079" v="1851" actId="1076"/>
          <ac:spMkLst>
            <pc:docMk/>
            <pc:sldMk cId="0" sldId="268"/>
            <ac:spMk id="8" creationId="{00000000-0000-0000-0000-000000000000}"/>
          </ac:spMkLst>
        </pc:spChg>
        <pc:spChg chg="mod">
          <ac:chgData name="Gustafson, Mark L." userId="e6720181-b151-4b31-910d-bf3fdb2bffc2" providerId="ADAL" clId="{868D785C-9B81-58CA-B98B-61F8244BA9A3}" dt="2026-10-02T17:06:15.079" v="1851" actId="1076"/>
          <ac:spMkLst>
            <pc:docMk/>
            <pc:sldMk cId="0" sldId="268"/>
            <ac:spMk id="9" creationId="{00000000-0000-0000-0000-000000000000}"/>
          </ac:spMkLst>
        </pc:spChg>
        <pc:spChg chg="mod">
          <ac:chgData name="Gustafson, Mark L." userId="e6720181-b151-4b31-910d-bf3fdb2bffc2" providerId="ADAL" clId="{868D785C-9B81-58CA-B98B-61F8244BA9A3}" dt="2026-10-02T17:17:37.560" v="1988" actId="403"/>
          <ac:spMkLst>
            <pc:docMk/>
            <pc:sldMk cId="0" sldId="268"/>
            <ac:spMk id="10" creationId="{00000000-0000-0000-0000-000000000000}"/>
          </ac:spMkLst>
        </pc:spChg>
        <pc:spChg chg="mod">
          <ac:chgData name="Gustafson, Mark L." userId="e6720181-b151-4b31-910d-bf3fdb2bffc2" providerId="ADAL" clId="{868D785C-9B81-58CA-B98B-61F8244BA9A3}" dt="2026-10-02T17:06:22.535" v="1852" actId="14100"/>
          <ac:spMkLst>
            <pc:docMk/>
            <pc:sldMk cId="0" sldId="268"/>
            <ac:spMk id="13" creationId="{00000000-0000-0000-0000-000000000000}"/>
          </ac:spMkLst>
        </pc:spChg>
        <pc:spChg chg="mod">
          <ac:chgData name="Gustafson, Mark L." userId="e6720181-b151-4b31-910d-bf3fdb2bffc2" providerId="ADAL" clId="{868D785C-9B81-58CA-B98B-61F8244BA9A3}" dt="2026-10-02T17:17:56.778" v="1995" actId="255"/>
          <ac:spMkLst>
            <pc:docMk/>
            <pc:sldMk cId="0" sldId="268"/>
            <ac:spMk id="15" creationId="{00000000-0000-0000-0000-000000000000}"/>
          </ac:spMkLst>
        </pc:spChg>
        <pc:graphicFrameChg chg="mod modGraphic">
          <ac:chgData name="Gustafson, Mark L." userId="e6720181-b151-4b31-910d-bf3fdb2bffc2" providerId="ADAL" clId="{868D785C-9B81-58CA-B98B-61F8244BA9A3}" dt="2026-10-02T17:17:20.277" v="1987" actId="2165"/>
          <ac:graphicFrameMkLst>
            <pc:docMk/>
            <pc:sldMk cId="0" sldId="268"/>
            <ac:graphicFrameMk id="12" creationId="{00000000-0000-0000-0000-000000000000}"/>
          </ac:graphicFrameMkLst>
        </pc:graphicFrameChg>
      </pc:sldChg>
      <pc:sldChg chg="delSp modSp add mod setBg">
        <pc:chgData name="Gustafson, Mark L." userId="e6720181-b151-4b31-910d-bf3fdb2bffc2" providerId="ADAL" clId="{868D785C-9B81-58CA-B98B-61F8244BA9A3}" dt="2026-10-02T17:37:45.212" v="2310" actId="20577"/>
        <pc:sldMkLst>
          <pc:docMk/>
          <pc:sldMk cId="0" sldId="269"/>
        </pc:sldMkLst>
        <pc:spChg chg="mod">
          <ac:chgData name="Gustafson, Mark L." userId="e6720181-b151-4b31-910d-bf3fdb2bffc2" providerId="ADAL" clId="{868D785C-9B81-58CA-B98B-61F8244BA9A3}" dt="2026-10-02T17:30:58.863" v="2134" actId="403"/>
          <ac:spMkLst>
            <pc:docMk/>
            <pc:sldMk cId="0" sldId="269"/>
            <ac:spMk id="7" creationId="{00000000-0000-0000-0000-000000000000}"/>
          </ac:spMkLst>
        </pc:spChg>
        <pc:spChg chg="mod">
          <ac:chgData name="Gustafson, Mark L." userId="e6720181-b151-4b31-910d-bf3fdb2bffc2" providerId="ADAL" clId="{868D785C-9B81-58CA-B98B-61F8244BA9A3}" dt="2026-10-02T17:37:25.450" v="2308" actId="14100"/>
          <ac:spMkLst>
            <pc:docMk/>
            <pc:sldMk cId="0" sldId="269"/>
            <ac:spMk id="8" creationId="{00000000-0000-0000-0000-000000000000}"/>
          </ac:spMkLst>
        </pc:spChg>
        <pc:spChg chg="mod">
          <ac:chgData name="Gustafson, Mark L." userId="e6720181-b151-4b31-910d-bf3fdb2bffc2" providerId="ADAL" clId="{868D785C-9B81-58CA-B98B-61F8244BA9A3}" dt="2026-10-02T17:34:27.013" v="2169" actId="255"/>
          <ac:spMkLst>
            <pc:docMk/>
            <pc:sldMk cId="0" sldId="269"/>
            <ac:spMk id="10" creationId="{00000000-0000-0000-0000-000000000000}"/>
          </ac:spMkLst>
        </pc:spChg>
        <pc:spChg chg="mod">
          <ac:chgData name="Gustafson, Mark L." userId="e6720181-b151-4b31-910d-bf3fdb2bffc2" providerId="ADAL" clId="{868D785C-9B81-58CA-B98B-61F8244BA9A3}" dt="2026-10-02T17:31:09.155" v="2135" actId="20577"/>
          <ac:spMkLst>
            <pc:docMk/>
            <pc:sldMk cId="0" sldId="269"/>
            <ac:spMk id="11" creationId="{00000000-0000-0000-0000-000000000000}"/>
          </ac:spMkLst>
        </pc:spChg>
        <pc:spChg chg="mod">
          <ac:chgData name="Gustafson, Mark L." userId="e6720181-b151-4b31-910d-bf3fdb2bffc2" providerId="ADAL" clId="{868D785C-9B81-58CA-B98B-61F8244BA9A3}" dt="2026-10-02T17:37:30.215" v="2309" actId="14100"/>
          <ac:spMkLst>
            <pc:docMk/>
            <pc:sldMk cId="0" sldId="269"/>
            <ac:spMk id="13" creationId="{00000000-0000-0000-0000-000000000000}"/>
          </ac:spMkLst>
        </pc:spChg>
        <pc:spChg chg="mod">
          <ac:chgData name="Gustafson, Mark L." userId="e6720181-b151-4b31-910d-bf3fdb2bffc2" providerId="ADAL" clId="{868D785C-9B81-58CA-B98B-61F8244BA9A3}" dt="2026-10-02T17:37:45.212" v="2310" actId="20577"/>
          <ac:spMkLst>
            <pc:docMk/>
            <pc:sldMk cId="0" sldId="269"/>
            <ac:spMk id="15" creationId="{00000000-0000-0000-0000-000000000000}"/>
          </ac:spMkLst>
        </pc:spChg>
        <pc:graphicFrameChg chg="modGraphic">
          <ac:chgData name="Gustafson, Mark L." userId="e6720181-b151-4b31-910d-bf3fdb2bffc2" providerId="ADAL" clId="{868D785C-9B81-58CA-B98B-61F8244BA9A3}" dt="2026-10-02T17:35:09.720" v="2172" actId="14734"/>
          <ac:graphicFrameMkLst>
            <pc:docMk/>
            <pc:sldMk cId="0" sldId="269"/>
            <ac:graphicFrameMk id="12" creationId="{00000000-0000-0000-0000-000000000000}"/>
          </ac:graphicFrameMkLst>
        </pc:graphicFrameChg>
      </pc:sldChg>
      <pc:sldChg chg="delSp modSp add mod setBg">
        <pc:chgData name="Gustafson, Mark L." userId="e6720181-b151-4b31-910d-bf3fdb2bffc2" providerId="ADAL" clId="{868D785C-9B81-58CA-B98B-61F8244BA9A3}" dt="2026-10-02T17:44:18.959" v="2371" actId="404"/>
        <pc:sldMkLst>
          <pc:docMk/>
          <pc:sldMk cId="0" sldId="270"/>
        </pc:sldMkLst>
        <pc:spChg chg="mod">
          <ac:chgData name="Gustafson, Mark L." userId="e6720181-b151-4b31-910d-bf3fdb2bffc2" providerId="ADAL" clId="{868D785C-9B81-58CA-B98B-61F8244BA9A3}" dt="2026-10-02T17:38:23.058" v="2317" actId="14100"/>
          <ac:spMkLst>
            <pc:docMk/>
            <pc:sldMk cId="0" sldId="270"/>
            <ac:spMk id="7" creationId="{00000000-0000-0000-0000-000000000000}"/>
          </ac:spMkLst>
        </pc:spChg>
        <pc:spChg chg="mod">
          <ac:chgData name="Gustafson, Mark L." userId="e6720181-b151-4b31-910d-bf3fdb2bffc2" providerId="ADAL" clId="{868D785C-9B81-58CA-B98B-61F8244BA9A3}" dt="2026-10-02T17:38:27.063" v="2319" actId="14100"/>
          <ac:spMkLst>
            <pc:docMk/>
            <pc:sldMk cId="0" sldId="270"/>
            <ac:spMk id="8" creationId="{00000000-0000-0000-0000-000000000000}"/>
          </ac:spMkLst>
        </pc:spChg>
        <pc:spChg chg="mod">
          <ac:chgData name="Gustafson, Mark L." userId="e6720181-b151-4b31-910d-bf3fdb2bffc2" providerId="ADAL" clId="{868D785C-9B81-58CA-B98B-61F8244BA9A3}" dt="2026-10-02T17:38:33.273" v="2320" actId="1076"/>
          <ac:spMkLst>
            <pc:docMk/>
            <pc:sldMk cId="0" sldId="270"/>
            <ac:spMk id="9" creationId="{00000000-0000-0000-0000-000000000000}"/>
          </ac:spMkLst>
        </pc:spChg>
        <pc:spChg chg="mod">
          <ac:chgData name="Gustafson, Mark L." userId="e6720181-b151-4b31-910d-bf3fdb2bffc2" providerId="ADAL" clId="{868D785C-9B81-58CA-B98B-61F8244BA9A3}" dt="2026-10-02T17:40:20.887" v="2333" actId="1076"/>
          <ac:spMkLst>
            <pc:docMk/>
            <pc:sldMk cId="0" sldId="270"/>
            <ac:spMk id="10" creationId="{00000000-0000-0000-0000-000000000000}"/>
          </ac:spMkLst>
        </pc:spChg>
        <pc:spChg chg="mod">
          <ac:chgData name="Gustafson, Mark L." userId="e6720181-b151-4b31-910d-bf3fdb2bffc2" providerId="ADAL" clId="{868D785C-9B81-58CA-B98B-61F8244BA9A3}" dt="2026-10-02T17:40:39.600" v="2335" actId="20577"/>
          <ac:spMkLst>
            <pc:docMk/>
            <pc:sldMk cId="0" sldId="270"/>
            <ac:spMk id="11" creationId="{00000000-0000-0000-0000-000000000000}"/>
          </ac:spMkLst>
        </pc:spChg>
        <pc:spChg chg="mod">
          <ac:chgData name="Gustafson, Mark L." userId="e6720181-b151-4b31-910d-bf3fdb2bffc2" providerId="ADAL" clId="{868D785C-9B81-58CA-B98B-61F8244BA9A3}" dt="2026-10-02T17:38:09.033" v="2315" actId="14100"/>
          <ac:spMkLst>
            <pc:docMk/>
            <pc:sldMk cId="0" sldId="270"/>
            <ac:spMk id="13" creationId="{00000000-0000-0000-0000-000000000000}"/>
          </ac:spMkLst>
        </pc:spChg>
        <pc:spChg chg="mod">
          <ac:chgData name="Gustafson, Mark L." userId="e6720181-b151-4b31-910d-bf3fdb2bffc2" providerId="ADAL" clId="{868D785C-9B81-58CA-B98B-61F8244BA9A3}" dt="2026-10-02T17:44:18.959" v="2371" actId="404"/>
          <ac:spMkLst>
            <pc:docMk/>
            <pc:sldMk cId="0" sldId="270"/>
            <ac:spMk id="15" creationId="{00000000-0000-0000-0000-000000000000}"/>
          </ac:spMkLst>
        </pc:spChg>
        <pc:graphicFrameChg chg="modGraphic">
          <ac:chgData name="Gustafson, Mark L." userId="e6720181-b151-4b31-910d-bf3fdb2bffc2" providerId="ADAL" clId="{868D785C-9B81-58CA-B98B-61F8244BA9A3}" dt="2026-10-02T17:41:46.861" v="2340" actId="20577"/>
          <ac:graphicFrameMkLst>
            <pc:docMk/>
            <pc:sldMk cId="0" sldId="270"/>
            <ac:graphicFrameMk id="12" creationId="{00000000-0000-0000-0000-000000000000}"/>
          </ac:graphicFrameMkLst>
        </pc:graphicFrameChg>
      </pc:sldChg>
      <pc:sldChg chg="delSp modSp add mod setBg">
        <pc:chgData name="Gustafson, Mark L." userId="e6720181-b151-4b31-910d-bf3fdb2bffc2" providerId="ADAL" clId="{868D785C-9B81-58CA-B98B-61F8244BA9A3}" dt="2026-10-02T17:46:47.087" v="2379" actId="20577"/>
        <pc:sldMkLst>
          <pc:docMk/>
          <pc:sldMk cId="0" sldId="271"/>
        </pc:sldMkLst>
        <pc:spChg chg="mod">
          <ac:chgData name="Gustafson, Mark L." userId="e6720181-b151-4b31-910d-bf3fdb2bffc2" providerId="ADAL" clId="{868D785C-9B81-58CA-B98B-61F8244BA9A3}" dt="2026-10-02T17:45:56.077" v="2375" actId="14100"/>
          <ac:spMkLst>
            <pc:docMk/>
            <pc:sldMk cId="0" sldId="271"/>
            <ac:spMk id="8" creationId="{00000000-0000-0000-0000-000000000000}"/>
          </ac:spMkLst>
        </pc:spChg>
        <pc:spChg chg="mod">
          <ac:chgData name="Gustafson, Mark L." userId="e6720181-b151-4b31-910d-bf3fdb2bffc2" providerId="ADAL" clId="{868D785C-9B81-58CA-B98B-61F8244BA9A3}" dt="2026-10-02T17:46:47.087" v="2379" actId="20577"/>
          <ac:spMkLst>
            <pc:docMk/>
            <pc:sldMk cId="0" sldId="271"/>
            <ac:spMk id="10" creationId="{00000000-0000-0000-0000-000000000000}"/>
          </ac:spMkLst>
        </pc:spChg>
        <pc:spChg chg="mod">
          <ac:chgData name="Gustafson, Mark L." userId="e6720181-b151-4b31-910d-bf3fdb2bffc2" providerId="ADAL" clId="{868D785C-9B81-58CA-B98B-61F8244BA9A3}" dt="2026-10-02T16:28:47.809" v="617" actId="13822"/>
          <ac:spMkLst>
            <pc:docMk/>
            <pc:sldMk cId="0" sldId="271"/>
            <ac:spMk id="13" creationId="{00000000-0000-0000-0000-000000000000}"/>
          </ac:spMkLst>
        </pc:spChg>
      </pc:sldChg>
      <pc:sldChg chg="addSp delSp modSp add mod setBg">
        <pc:chgData name="Gustafson, Mark L." userId="e6720181-b151-4b31-910d-bf3fdb2bffc2" providerId="ADAL" clId="{868D785C-9B81-58CA-B98B-61F8244BA9A3}" dt="2026-10-02T21:13:07.049" v="2382"/>
        <pc:sldMkLst>
          <pc:docMk/>
          <pc:sldMk cId="0" sldId="272"/>
        </pc:sldMkLst>
        <pc:graphicFrameChg chg="mod modGraphic">
          <ac:chgData name="Gustafson, Mark L." userId="e6720181-b151-4b31-910d-bf3fdb2bffc2" providerId="ADAL" clId="{868D785C-9B81-58CA-B98B-61F8244BA9A3}" dt="2026-10-02T16:24:02.593" v="420" actId="14100"/>
          <ac:graphicFrameMkLst>
            <pc:docMk/>
            <pc:sldMk cId="0" sldId="272"/>
            <ac:graphicFrameMk id="13" creationId="{00000000-0000-0000-0000-000000000000}"/>
          </ac:graphicFrameMkLst>
        </pc:graphicFrameChg>
      </pc:sldChg>
      <pc:sldChg chg="modSp add mod setBg">
        <pc:chgData name="Gustafson, Mark L." userId="e6720181-b151-4b31-910d-bf3fdb2bffc2" providerId="ADAL" clId="{868D785C-9B81-58CA-B98B-61F8244BA9A3}" dt="2026-10-02T21:13:56.928" v="2395" actId="1076"/>
        <pc:sldMkLst>
          <pc:docMk/>
          <pc:sldMk cId="0" sldId="274"/>
        </pc:sldMkLst>
        <pc:spChg chg="mod">
          <ac:chgData name="Gustafson, Mark L." userId="e6720181-b151-4b31-910d-bf3fdb2bffc2" providerId="ADAL" clId="{868D785C-9B81-58CA-B98B-61F8244BA9A3}" dt="2026-10-02T16:29:21.163" v="623" actId="207"/>
          <ac:spMkLst>
            <pc:docMk/>
            <pc:sldMk cId="0" sldId="274"/>
            <ac:spMk id="2" creationId="{00000000-0000-0000-0000-000000000000}"/>
          </ac:spMkLst>
        </pc:spChg>
        <pc:spChg chg="mod">
          <ac:chgData name="Gustafson, Mark L." userId="e6720181-b151-4b31-910d-bf3fdb2bffc2" providerId="ADAL" clId="{868D785C-9B81-58CA-B98B-61F8244BA9A3}" dt="2026-10-02T21:13:51.122" v="2394" actId="14100"/>
          <ac:spMkLst>
            <pc:docMk/>
            <pc:sldMk cId="0" sldId="274"/>
            <ac:spMk id="4" creationId="{00000000-0000-0000-0000-000000000000}"/>
          </ac:spMkLst>
        </pc:spChg>
        <pc:spChg chg="mod">
          <ac:chgData name="Gustafson, Mark L." userId="e6720181-b151-4b31-910d-bf3fdb2bffc2" providerId="ADAL" clId="{868D785C-9B81-58CA-B98B-61F8244BA9A3}" dt="2026-10-02T21:13:56.928" v="2395" actId="1076"/>
          <ac:spMkLst>
            <pc:docMk/>
            <pc:sldMk cId="0" sldId="274"/>
            <ac:spMk id="5" creationId="{00000000-0000-0000-0000-000000000000}"/>
          </ac:spMkLst>
        </pc:spChg>
        <pc:spChg chg="mod">
          <ac:chgData name="Gustafson, Mark L." userId="e6720181-b151-4b31-910d-bf3fdb2bffc2" providerId="ADAL" clId="{868D785C-9B81-58CA-B98B-61F8244BA9A3}" dt="2026-10-02T21:13:56.928" v="2395" actId="1076"/>
          <ac:spMkLst>
            <pc:docMk/>
            <pc:sldMk cId="0" sldId="274"/>
            <ac:spMk id="6" creationId="{00000000-0000-0000-0000-000000000000}"/>
          </ac:spMkLst>
        </pc:spChg>
        <pc:spChg chg="mod">
          <ac:chgData name="Gustafson, Mark L." userId="e6720181-b151-4b31-910d-bf3fdb2bffc2" providerId="ADAL" clId="{868D785C-9B81-58CA-B98B-61F8244BA9A3}" dt="2026-10-02T21:13:44.468" v="2392" actId="14100"/>
          <ac:spMkLst>
            <pc:docMk/>
            <pc:sldMk cId="0" sldId="274"/>
            <ac:spMk id="7" creationId="{00000000-0000-0000-0000-000000000000}"/>
          </ac:spMkLst>
        </pc:spChg>
        <pc:spChg chg="mod">
          <ac:chgData name="Gustafson, Mark L." userId="e6720181-b151-4b31-910d-bf3fdb2bffc2" providerId="ADAL" clId="{868D785C-9B81-58CA-B98B-61F8244BA9A3}" dt="2026-10-02T21:13:48.337" v="2393" actId="1076"/>
          <ac:spMkLst>
            <pc:docMk/>
            <pc:sldMk cId="0" sldId="274"/>
            <ac:spMk id="8" creationId="{00000000-0000-0000-0000-000000000000}"/>
          </ac:spMkLst>
        </pc:spChg>
        <pc:spChg chg="mod">
          <ac:chgData name="Gustafson, Mark L." userId="e6720181-b151-4b31-910d-bf3fdb2bffc2" providerId="ADAL" clId="{868D785C-9B81-58CA-B98B-61F8244BA9A3}" dt="2026-10-02T21:13:48.337" v="2393" actId="1076"/>
          <ac:spMkLst>
            <pc:docMk/>
            <pc:sldMk cId="0" sldId="274"/>
            <ac:spMk id="9" creationId="{00000000-0000-0000-0000-000000000000}"/>
          </ac:spMkLst>
        </pc:spChg>
        <pc:picChg chg="mod">
          <ac:chgData name="Gustafson, Mark L." userId="e6720181-b151-4b31-910d-bf3fdb2bffc2" providerId="ADAL" clId="{868D785C-9B81-58CA-B98B-61F8244BA9A3}" dt="2026-10-02T21:13:41.477" v="2391" actId="14100"/>
          <ac:picMkLst>
            <pc:docMk/>
            <pc:sldMk cId="0" sldId="274"/>
            <ac:picMk id="3" creationId="{00000000-0000-0000-0000-000000000000}"/>
          </ac:picMkLst>
        </pc:picChg>
      </pc:sldChg>
      <pc:sldChg chg="modSp add mod setBg">
        <pc:chgData name="Gustafson, Mark L." userId="e6720181-b151-4b31-910d-bf3fdb2bffc2" providerId="ADAL" clId="{868D785C-9B81-58CA-B98B-61F8244BA9A3}" dt="2026-10-02T21:18:58.729" v="2480"/>
        <pc:sldMkLst>
          <pc:docMk/>
          <pc:sldMk cId="0" sldId="275"/>
        </pc:sldMkLst>
        <pc:spChg chg="mod">
          <ac:chgData name="Gustafson, Mark L." userId="e6720181-b151-4b31-910d-bf3fdb2bffc2" providerId="ADAL" clId="{868D785C-9B81-58CA-B98B-61F8244BA9A3}" dt="2026-10-02T16:30:55.844" v="638" actId="207"/>
          <ac:spMkLst>
            <pc:docMk/>
            <pc:sldMk cId="0" sldId="275"/>
            <ac:spMk id="2" creationId="{00000000-0000-0000-0000-000000000000}"/>
          </ac:spMkLst>
        </pc:spChg>
        <pc:spChg chg="mod">
          <ac:chgData name="Gustafson, Mark L." userId="e6720181-b151-4b31-910d-bf3fdb2bffc2" providerId="ADAL" clId="{868D785C-9B81-58CA-B98B-61F8244BA9A3}" dt="2026-10-02T21:18:52.723" v="2477" actId="14100"/>
          <ac:spMkLst>
            <pc:docMk/>
            <pc:sldMk cId="0" sldId="275"/>
            <ac:spMk id="4" creationId="{00000000-0000-0000-0000-000000000000}"/>
          </ac:spMkLst>
        </pc:spChg>
        <pc:spChg chg="mod">
          <ac:chgData name="Gustafson, Mark L." userId="e6720181-b151-4b31-910d-bf3fdb2bffc2" providerId="ADAL" clId="{868D785C-9B81-58CA-B98B-61F8244BA9A3}" dt="2026-10-02T21:18:43.902" v="2475" actId="1076"/>
          <ac:spMkLst>
            <pc:docMk/>
            <pc:sldMk cId="0" sldId="275"/>
            <ac:spMk id="5" creationId="{00000000-0000-0000-0000-000000000000}"/>
          </ac:spMkLst>
        </pc:spChg>
        <pc:spChg chg="mod">
          <ac:chgData name="Gustafson, Mark L." userId="e6720181-b151-4b31-910d-bf3fdb2bffc2" providerId="ADAL" clId="{868D785C-9B81-58CA-B98B-61F8244BA9A3}" dt="2026-10-02T21:18:43.902" v="2475" actId="1076"/>
          <ac:spMkLst>
            <pc:docMk/>
            <pc:sldMk cId="0" sldId="275"/>
            <ac:spMk id="6" creationId="{00000000-0000-0000-0000-000000000000}"/>
          </ac:spMkLst>
        </pc:spChg>
        <pc:spChg chg="mod">
          <ac:chgData name="Gustafson, Mark L." userId="e6720181-b151-4b31-910d-bf3fdb2bffc2" providerId="ADAL" clId="{868D785C-9B81-58CA-B98B-61F8244BA9A3}" dt="2026-10-02T21:18:48.117" v="2476" actId="1076"/>
          <ac:spMkLst>
            <pc:docMk/>
            <pc:sldMk cId="0" sldId="275"/>
            <ac:spMk id="7" creationId="{00000000-0000-0000-0000-000000000000}"/>
          </ac:spMkLst>
        </pc:spChg>
        <pc:spChg chg="mod">
          <ac:chgData name="Gustafson, Mark L." userId="e6720181-b151-4b31-910d-bf3fdb2bffc2" providerId="ADAL" clId="{868D785C-9B81-58CA-B98B-61F8244BA9A3}" dt="2026-10-02T21:18:48.117" v="2476" actId="1076"/>
          <ac:spMkLst>
            <pc:docMk/>
            <pc:sldMk cId="0" sldId="275"/>
            <ac:spMk id="8" creationId="{00000000-0000-0000-0000-000000000000}"/>
          </ac:spMkLst>
        </pc:spChg>
        <pc:spChg chg="mod">
          <ac:chgData name="Gustafson, Mark L." userId="e6720181-b151-4b31-910d-bf3fdb2bffc2" providerId="ADAL" clId="{868D785C-9B81-58CA-B98B-61F8244BA9A3}" dt="2026-10-02T21:18:48.117" v="2476" actId="1076"/>
          <ac:spMkLst>
            <pc:docMk/>
            <pc:sldMk cId="0" sldId="275"/>
            <ac:spMk id="9" creationId="{00000000-0000-0000-0000-000000000000}"/>
          </ac:spMkLst>
        </pc:spChg>
        <pc:picChg chg="mod">
          <ac:chgData name="Gustafson, Mark L." userId="e6720181-b151-4b31-910d-bf3fdb2bffc2" providerId="ADAL" clId="{868D785C-9B81-58CA-B98B-61F8244BA9A3}" dt="2026-10-02T21:18:34.368" v="2472" actId="14100"/>
          <ac:picMkLst>
            <pc:docMk/>
            <pc:sldMk cId="0" sldId="275"/>
            <ac:picMk id="3" creationId="{00000000-0000-0000-0000-000000000000}"/>
          </ac:picMkLst>
        </pc:picChg>
      </pc:sldChg>
      <pc:sldChg chg="modSp add mod setBg">
        <pc:chgData name="Gustafson, Mark L." userId="e6720181-b151-4b31-910d-bf3fdb2bffc2" providerId="ADAL" clId="{868D785C-9B81-58CA-B98B-61F8244BA9A3}" dt="2026-10-02T21:18:23.925" v="2470"/>
        <pc:sldMkLst>
          <pc:docMk/>
          <pc:sldMk cId="0" sldId="276"/>
        </pc:sldMkLst>
        <pc:spChg chg="mod">
          <ac:chgData name="Gustafson, Mark L." userId="e6720181-b151-4b31-910d-bf3fdb2bffc2" providerId="ADAL" clId="{868D785C-9B81-58CA-B98B-61F8244BA9A3}" dt="2026-10-02T16:30:47.818" v="635" actId="122"/>
          <ac:spMkLst>
            <pc:docMk/>
            <pc:sldMk cId="0" sldId="276"/>
            <ac:spMk id="2" creationId="{00000000-0000-0000-0000-000000000000}"/>
          </ac:spMkLst>
        </pc:spChg>
        <pc:spChg chg="mod">
          <ac:chgData name="Gustafson, Mark L." userId="e6720181-b151-4b31-910d-bf3fdb2bffc2" providerId="ADAL" clId="{868D785C-9B81-58CA-B98B-61F8244BA9A3}" dt="2026-10-02T21:18:10.534" v="2464" actId="14100"/>
          <ac:spMkLst>
            <pc:docMk/>
            <pc:sldMk cId="0" sldId="276"/>
            <ac:spMk id="4" creationId="{00000000-0000-0000-0000-000000000000}"/>
          </ac:spMkLst>
        </pc:spChg>
      </pc:sldChg>
      <pc:sldChg chg="modSp add mod setBg">
        <pc:chgData name="Gustafson, Mark L." userId="e6720181-b151-4b31-910d-bf3fdb2bffc2" providerId="ADAL" clId="{868D785C-9B81-58CA-B98B-61F8244BA9A3}" dt="2026-10-02T21:17:50.423" v="2463"/>
        <pc:sldMkLst>
          <pc:docMk/>
          <pc:sldMk cId="0" sldId="277"/>
        </pc:sldMkLst>
        <pc:spChg chg="mod">
          <ac:chgData name="Gustafson, Mark L." userId="e6720181-b151-4b31-910d-bf3fdb2bffc2" providerId="ADAL" clId="{868D785C-9B81-58CA-B98B-61F8244BA9A3}" dt="2026-10-02T16:30:43.011" v="633" actId="207"/>
          <ac:spMkLst>
            <pc:docMk/>
            <pc:sldMk cId="0" sldId="277"/>
            <ac:spMk id="2" creationId="{00000000-0000-0000-0000-000000000000}"/>
          </ac:spMkLst>
        </pc:spChg>
        <pc:spChg chg="mod">
          <ac:chgData name="Gustafson, Mark L." userId="e6720181-b151-4b31-910d-bf3fdb2bffc2" providerId="ADAL" clId="{868D785C-9B81-58CA-B98B-61F8244BA9A3}" dt="2026-10-02T21:17:43.691" v="2460" actId="14100"/>
          <ac:spMkLst>
            <pc:docMk/>
            <pc:sldMk cId="0" sldId="277"/>
            <ac:spMk id="4" creationId="{00000000-0000-0000-0000-000000000000}"/>
          </ac:spMkLst>
        </pc:spChg>
        <pc:graphicFrameChg chg="mod">
          <ac:chgData name="Gustafson, Mark L." userId="e6720181-b151-4b31-910d-bf3fdb2bffc2" providerId="ADAL" clId="{868D785C-9B81-58CA-B98B-61F8244BA9A3}" dt="2026-10-02T21:17:39.884" v="2459" actId="14100"/>
          <ac:graphicFrameMkLst>
            <pc:docMk/>
            <pc:sldMk cId="0" sldId="277"/>
            <ac:graphicFrameMk id="3" creationId="{00000000-0000-0000-0000-000000000000}"/>
          </ac:graphicFrameMkLst>
        </pc:graphicFrameChg>
      </pc:sldChg>
      <pc:sldChg chg="modSp add mod setBg">
        <pc:chgData name="Gustafson, Mark L." userId="e6720181-b151-4b31-910d-bf3fdb2bffc2" providerId="ADAL" clId="{868D785C-9B81-58CA-B98B-61F8244BA9A3}" dt="2026-10-02T21:17:26.171" v="2455"/>
        <pc:sldMkLst>
          <pc:docMk/>
          <pc:sldMk cId="0" sldId="279"/>
        </pc:sldMkLst>
        <pc:spChg chg="mod">
          <ac:chgData name="Gustafson, Mark L." userId="e6720181-b151-4b31-910d-bf3fdb2bffc2" providerId="ADAL" clId="{868D785C-9B81-58CA-B98B-61F8244BA9A3}" dt="2026-10-02T16:30:38.653" v="631" actId="122"/>
          <ac:spMkLst>
            <pc:docMk/>
            <pc:sldMk cId="0" sldId="279"/>
            <ac:spMk id="2" creationId="{00000000-0000-0000-0000-000000000000}"/>
          </ac:spMkLst>
        </pc:spChg>
        <pc:spChg chg="mod">
          <ac:chgData name="Gustafson, Mark L." userId="e6720181-b151-4b31-910d-bf3fdb2bffc2" providerId="ADAL" clId="{868D785C-9B81-58CA-B98B-61F8244BA9A3}" dt="2026-10-02T21:17:14.097" v="2450" actId="14100"/>
          <ac:spMkLst>
            <pc:docMk/>
            <pc:sldMk cId="0" sldId="279"/>
            <ac:spMk id="3" creationId="{00000000-0000-0000-0000-000000000000}"/>
          </ac:spMkLst>
        </pc:spChg>
        <pc:spChg chg="mod">
          <ac:chgData name="Gustafson, Mark L." userId="e6720181-b151-4b31-910d-bf3fdb2bffc2" providerId="ADAL" clId="{868D785C-9B81-58CA-B98B-61F8244BA9A3}" dt="2026-10-02T21:17:20.036" v="2452" actId="14100"/>
          <ac:spMkLst>
            <pc:docMk/>
            <pc:sldMk cId="0" sldId="279"/>
            <ac:spMk id="6" creationId="{00000000-0000-0000-0000-000000000000}"/>
          </ac:spMkLst>
        </pc:spChg>
        <pc:spChg chg="mod">
          <ac:chgData name="Gustafson, Mark L." userId="e6720181-b151-4b31-910d-bf3fdb2bffc2" providerId="ADAL" clId="{868D785C-9B81-58CA-B98B-61F8244BA9A3}" dt="2026-10-02T21:17:16.788" v="2451" actId="14100"/>
          <ac:spMkLst>
            <pc:docMk/>
            <pc:sldMk cId="0" sldId="279"/>
            <ac:spMk id="8" creationId="{00000000-0000-0000-0000-000000000000}"/>
          </ac:spMkLst>
        </pc:spChg>
      </pc:sldChg>
      <pc:sldChg chg="modSp add mod setBg">
        <pc:chgData name="Gustafson, Mark L." userId="e6720181-b151-4b31-910d-bf3fdb2bffc2" providerId="ADAL" clId="{868D785C-9B81-58CA-B98B-61F8244BA9A3}" dt="2026-10-02T21:17:07.097" v="2449" actId="14100"/>
        <pc:sldMkLst>
          <pc:docMk/>
          <pc:sldMk cId="0" sldId="280"/>
        </pc:sldMkLst>
        <pc:spChg chg="mod">
          <ac:chgData name="Gustafson, Mark L." userId="e6720181-b151-4b31-910d-bf3fdb2bffc2" providerId="ADAL" clId="{868D785C-9B81-58CA-B98B-61F8244BA9A3}" dt="2026-10-02T16:35:12.526" v="765" actId="20577"/>
          <ac:spMkLst>
            <pc:docMk/>
            <pc:sldMk cId="0" sldId="280"/>
            <ac:spMk id="2" creationId="{00000000-0000-0000-0000-000000000000}"/>
          </ac:spMkLst>
        </pc:spChg>
        <pc:spChg chg="mod">
          <ac:chgData name="Gustafson, Mark L." userId="e6720181-b151-4b31-910d-bf3fdb2bffc2" providerId="ADAL" clId="{868D785C-9B81-58CA-B98B-61F8244BA9A3}" dt="2026-10-02T21:17:07.097" v="2449" actId="14100"/>
          <ac:spMkLst>
            <pc:docMk/>
            <pc:sldMk cId="0" sldId="280"/>
            <ac:spMk id="23" creationId="{00000000-0000-0000-0000-000000000000}"/>
          </ac:spMkLst>
        </pc:spChg>
      </pc:sldChg>
      <pc:sldChg chg="modSp add mod setBg">
        <pc:chgData name="Gustafson, Mark L." userId="e6720181-b151-4b31-910d-bf3fdb2bffc2" providerId="ADAL" clId="{868D785C-9B81-58CA-B98B-61F8244BA9A3}" dt="2026-10-02T21:16:54.795" v="2445"/>
        <pc:sldMkLst>
          <pc:docMk/>
          <pc:sldMk cId="0" sldId="281"/>
        </pc:sldMkLst>
        <pc:spChg chg="mod">
          <ac:chgData name="Gustafson, Mark L." userId="e6720181-b151-4b31-910d-bf3fdb2bffc2" providerId="ADAL" clId="{868D785C-9B81-58CA-B98B-61F8244BA9A3}" dt="2026-10-02T16:34:38.229" v="750" actId="122"/>
          <ac:spMkLst>
            <pc:docMk/>
            <pc:sldMk cId="0" sldId="281"/>
            <ac:spMk id="2" creationId="{00000000-0000-0000-0000-000000000000}"/>
          </ac:spMkLst>
        </pc:spChg>
      </pc:sldChg>
      <pc:sldChg chg="modSp add mod setBg">
        <pc:chgData name="Gustafson, Mark L." userId="e6720181-b151-4b31-910d-bf3fdb2bffc2" providerId="ADAL" clId="{868D785C-9B81-58CA-B98B-61F8244BA9A3}" dt="2026-10-02T21:16:39.593" v="2439"/>
        <pc:sldMkLst>
          <pc:docMk/>
          <pc:sldMk cId="0" sldId="283"/>
        </pc:sldMkLst>
        <pc:spChg chg="mod">
          <ac:chgData name="Gustafson, Mark L." userId="e6720181-b151-4b31-910d-bf3fdb2bffc2" providerId="ADAL" clId="{868D785C-9B81-58CA-B98B-61F8244BA9A3}" dt="2026-10-02T16:36:15.851" v="776" actId="20577"/>
          <ac:spMkLst>
            <pc:docMk/>
            <pc:sldMk cId="0" sldId="283"/>
            <ac:spMk id="2" creationId="{00000000-0000-0000-0000-000000000000}"/>
          </ac:spMkLst>
        </pc:spChg>
        <pc:spChg chg="mod">
          <ac:chgData name="Gustafson, Mark L." userId="e6720181-b151-4b31-910d-bf3fdb2bffc2" providerId="ADAL" clId="{868D785C-9B81-58CA-B98B-61F8244BA9A3}" dt="2026-10-02T21:16:25.946" v="2434" actId="207"/>
          <ac:spMkLst>
            <pc:docMk/>
            <pc:sldMk cId="0" sldId="283"/>
            <ac:spMk id="3" creationId="{00000000-0000-0000-0000-000000000000}"/>
          </ac:spMkLst>
        </pc:spChg>
        <pc:spChg chg="mod">
          <ac:chgData name="Gustafson, Mark L." userId="e6720181-b151-4b31-910d-bf3fdb2bffc2" providerId="ADAL" clId="{868D785C-9B81-58CA-B98B-61F8244BA9A3}" dt="2026-10-02T21:16:32.899" v="2436" actId="207"/>
          <ac:spMkLst>
            <pc:docMk/>
            <pc:sldMk cId="0" sldId="283"/>
            <ac:spMk id="4" creationId="{00000000-0000-0000-0000-000000000000}"/>
          </ac:spMkLst>
        </pc:spChg>
      </pc:sldChg>
      <pc:sldChg chg="modSp add mod setBg">
        <pc:chgData name="Gustafson, Mark L." userId="e6720181-b151-4b31-910d-bf3fdb2bffc2" providerId="ADAL" clId="{868D785C-9B81-58CA-B98B-61F8244BA9A3}" dt="2026-10-02T21:16:09.855" v="2429"/>
        <pc:sldMkLst>
          <pc:docMk/>
          <pc:sldMk cId="0" sldId="284"/>
        </pc:sldMkLst>
        <pc:spChg chg="mod">
          <ac:chgData name="Gustafson, Mark L." userId="e6720181-b151-4b31-910d-bf3fdb2bffc2" providerId="ADAL" clId="{868D785C-9B81-58CA-B98B-61F8244BA9A3}" dt="2026-10-02T16:35:19.556" v="766" actId="207"/>
          <ac:spMkLst>
            <pc:docMk/>
            <pc:sldMk cId="0" sldId="284"/>
            <ac:spMk id="2" creationId="{00000000-0000-0000-0000-000000000000}"/>
          </ac:spMkLst>
        </pc:spChg>
        <pc:spChg chg="mod">
          <ac:chgData name="Gustafson, Mark L." userId="e6720181-b151-4b31-910d-bf3fdb2bffc2" providerId="ADAL" clId="{868D785C-9B81-58CA-B98B-61F8244BA9A3}" dt="2026-10-02T16:34:14.289" v="746" actId="20577"/>
          <ac:spMkLst>
            <pc:docMk/>
            <pc:sldMk cId="0" sldId="284"/>
            <ac:spMk id="5" creationId="{00000000-0000-0000-0000-000000000000}"/>
          </ac:spMkLst>
        </pc:spChg>
        <pc:spChg chg="mod">
          <ac:chgData name="Gustafson, Mark L." userId="e6720181-b151-4b31-910d-bf3fdb2bffc2" providerId="ADAL" clId="{868D785C-9B81-58CA-B98B-61F8244BA9A3}" dt="2026-10-02T21:16:01.330" v="2425" actId="14100"/>
          <ac:spMkLst>
            <pc:docMk/>
            <pc:sldMk cId="0" sldId="284"/>
            <ac:spMk id="6" creationId="{00000000-0000-0000-0000-000000000000}"/>
          </ac:spMkLst>
        </pc:spChg>
        <pc:spChg chg="mod">
          <ac:chgData name="Gustafson, Mark L." userId="e6720181-b151-4b31-910d-bf3fdb2bffc2" providerId="ADAL" clId="{868D785C-9B81-58CA-B98B-61F8244BA9A3}" dt="2026-10-02T21:16:04.345" v="2426" actId="14100"/>
          <ac:spMkLst>
            <pc:docMk/>
            <pc:sldMk cId="0" sldId="284"/>
            <ac:spMk id="9" creationId="{00000000-0000-0000-0000-000000000000}"/>
          </ac:spMkLst>
        </pc:spChg>
      </pc:sldChg>
      <pc:sldChg chg="modSp add mod setBg">
        <pc:chgData name="Gustafson, Mark L." userId="e6720181-b151-4b31-910d-bf3fdb2bffc2" providerId="ADAL" clId="{868D785C-9B81-58CA-B98B-61F8244BA9A3}" dt="2026-10-02T21:15:56.293" v="2424"/>
        <pc:sldMkLst>
          <pc:docMk/>
          <pc:sldMk cId="0" sldId="285"/>
        </pc:sldMkLst>
        <pc:spChg chg="mod">
          <ac:chgData name="Gustafson, Mark L." userId="e6720181-b151-4b31-910d-bf3fdb2bffc2" providerId="ADAL" clId="{868D785C-9B81-58CA-B98B-61F8244BA9A3}" dt="2026-10-02T16:35:28.900" v="771" actId="20577"/>
          <ac:spMkLst>
            <pc:docMk/>
            <pc:sldMk cId="0" sldId="285"/>
            <ac:spMk id="2" creationId="{00000000-0000-0000-0000-000000000000}"/>
          </ac:spMkLst>
        </pc:spChg>
        <pc:spChg chg="mod">
          <ac:chgData name="Gustafson, Mark L." userId="e6720181-b151-4b31-910d-bf3fdb2bffc2" providerId="ADAL" clId="{868D785C-9B81-58CA-B98B-61F8244BA9A3}" dt="2026-10-02T21:15:49.254" v="2421" actId="14100"/>
          <ac:spMkLst>
            <pc:docMk/>
            <pc:sldMk cId="0" sldId="285"/>
            <ac:spMk id="3" creationId="{00000000-0000-0000-0000-000000000000}"/>
          </ac:spMkLst>
        </pc:spChg>
      </pc:sldChg>
      <pc:sldChg chg="modSp add mod setBg">
        <pc:chgData name="Gustafson, Mark L." userId="e6720181-b151-4b31-910d-bf3fdb2bffc2" providerId="ADAL" clId="{868D785C-9B81-58CA-B98B-61F8244BA9A3}" dt="2026-10-02T21:15:42.841" v="2420"/>
        <pc:sldMkLst>
          <pc:docMk/>
          <pc:sldMk cId="0" sldId="286"/>
        </pc:sldMkLst>
        <pc:spChg chg="mod">
          <ac:chgData name="Gustafson, Mark L." userId="e6720181-b151-4b31-910d-bf3fdb2bffc2" providerId="ADAL" clId="{868D785C-9B81-58CA-B98B-61F8244BA9A3}" dt="2026-10-02T16:36:22.779" v="779" actId="20577"/>
          <ac:spMkLst>
            <pc:docMk/>
            <pc:sldMk cId="0" sldId="286"/>
            <ac:spMk id="2" creationId="{00000000-0000-0000-0000-000000000000}"/>
          </ac:spMkLst>
        </pc:spChg>
        <pc:spChg chg="mod">
          <ac:chgData name="Gustafson, Mark L." userId="e6720181-b151-4b31-910d-bf3fdb2bffc2" providerId="ADAL" clId="{868D785C-9B81-58CA-B98B-61F8244BA9A3}" dt="2026-10-02T16:36:31.208" v="789" actId="20577"/>
          <ac:spMkLst>
            <pc:docMk/>
            <pc:sldMk cId="0" sldId="286"/>
            <ac:spMk id="5" creationId="{00000000-0000-0000-0000-000000000000}"/>
          </ac:spMkLst>
        </pc:spChg>
        <pc:spChg chg="mod">
          <ac:chgData name="Gustafson, Mark L." userId="e6720181-b151-4b31-910d-bf3fdb2bffc2" providerId="ADAL" clId="{868D785C-9B81-58CA-B98B-61F8244BA9A3}" dt="2026-10-02T21:15:36.842" v="2417" actId="14100"/>
          <ac:spMkLst>
            <pc:docMk/>
            <pc:sldMk cId="0" sldId="286"/>
            <ac:spMk id="6" creationId="{00000000-0000-0000-0000-000000000000}"/>
          </ac:spMkLst>
        </pc:spChg>
        <pc:spChg chg="mod">
          <ac:chgData name="Gustafson, Mark L." userId="e6720181-b151-4b31-910d-bf3fdb2bffc2" providerId="ADAL" clId="{868D785C-9B81-58CA-B98B-61F8244BA9A3}" dt="2026-10-02T21:15:36.842" v="2417" actId="14100"/>
          <ac:spMkLst>
            <pc:docMk/>
            <pc:sldMk cId="0" sldId="286"/>
            <ac:spMk id="9" creationId="{00000000-0000-0000-0000-000000000000}"/>
          </ac:spMkLst>
        </pc:spChg>
      </pc:sldChg>
      <pc:sldChg chg="modSp add mod setBg">
        <pc:chgData name="Gustafson, Mark L." userId="e6720181-b151-4b31-910d-bf3fdb2bffc2" providerId="ADAL" clId="{868D785C-9B81-58CA-B98B-61F8244BA9A3}" dt="2026-10-02T21:28:27.740" v="2543" actId="1076"/>
        <pc:sldMkLst>
          <pc:docMk/>
          <pc:sldMk cId="0" sldId="287"/>
        </pc:sldMkLst>
        <pc:spChg chg="mod">
          <ac:chgData name="Gustafson, Mark L." userId="e6720181-b151-4b31-910d-bf3fdb2bffc2" providerId="ADAL" clId="{868D785C-9B81-58CA-B98B-61F8244BA9A3}" dt="2026-10-02T16:36:59.452" v="794" actId="20577"/>
          <ac:spMkLst>
            <pc:docMk/>
            <pc:sldMk cId="0" sldId="287"/>
            <ac:spMk id="2" creationId="{00000000-0000-0000-0000-000000000000}"/>
          </ac:spMkLst>
        </pc:spChg>
        <pc:spChg chg="mod">
          <ac:chgData name="Gustafson, Mark L." userId="e6720181-b151-4b31-910d-bf3fdb2bffc2" providerId="ADAL" clId="{868D785C-9B81-58CA-B98B-61F8244BA9A3}" dt="2026-10-02T21:15:12.467" v="2412" actId="14100"/>
          <ac:spMkLst>
            <pc:docMk/>
            <pc:sldMk cId="0" sldId="287"/>
            <ac:spMk id="3" creationId="{00000000-0000-0000-0000-000000000000}"/>
          </ac:spMkLst>
        </pc:spChg>
        <pc:spChg chg="mod">
          <ac:chgData name="Gustafson, Mark L." userId="e6720181-b151-4b31-910d-bf3fdb2bffc2" providerId="ADAL" clId="{868D785C-9B81-58CA-B98B-61F8244BA9A3}" dt="2026-10-02T21:28:27.740" v="2543" actId="1076"/>
          <ac:spMkLst>
            <pc:docMk/>
            <pc:sldMk cId="0" sldId="287"/>
            <ac:spMk id="9" creationId="{00000000-0000-0000-0000-000000000000}"/>
          </ac:spMkLst>
        </pc:spChg>
      </pc:sldChg>
      <pc:sldChg chg="modSp add mod setBg modNotesTx">
        <pc:chgData name="Gustafson, Mark L." userId="e6720181-b151-4b31-910d-bf3fdb2bffc2" providerId="ADAL" clId="{868D785C-9B81-58CA-B98B-61F8244BA9A3}" dt="2026-10-02T21:32:55.144" v="2568" actId="20577"/>
        <pc:sldMkLst>
          <pc:docMk/>
          <pc:sldMk cId="0" sldId="288"/>
        </pc:sldMkLst>
        <pc:spChg chg="mod">
          <ac:chgData name="Gustafson, Mark L." userId="e6720181-b151-4b31-910d-bf3fdb2bffc2" providerId="ADAL" clId="{868D785C-9B81-58CA-B98B-61F8244BA9A3}" dt="2026-10-02T16:37:26.287" v="800" actId="20577"/>
          <ac:spMkLst>
            <pc:docMk/>
            <pc:sldMk cId="0" sldId="288"/>
            <ac:spMk id="2" creationId="{00000000-0000-0000-0000-000000000000}"/>
          </ac:spMkLst>
        </pc:spChg>
        <pc:spChg chg="mod">
          <ac:chgData name="Gustafson, Mark L." userId="e6720181-b151-4b31-910d-bf3fdb2bffc2" providerId="ADAL" clId="{868D785C-9B81-58CA-B98B-61F8244BA9A3}" dt="2026-10-02T16:37:37.431" v="805" actId="20577"/>
          <ac:spMkLst>
            <pc:docMk/>
            <pc:sldMk cId="0" sldId="288"/>
            <ac:spMk id="5" creationId="{00000000-0000-0000-0000-000000000000}"/>
          </ac:spMkLst>
        </pc:spChg>
        <pc:spChg chg="mod">
          <ac:chgData name="Gustafson, Mark L." userId="e6720181-b151-4b31-910d-bf3fdb2bffc2" providerId="ADAL" clId="{868D785C-9B81-58CA-B98B-61F8244BA9A3}" dt="2026-10-02T21:15:05.198" v="2410" actId="14100"/>
          <ac:spMkLst>
            <pc:docMk/>
            <pc:sldMk cId="0" sldId="288"/>
            <ac:spMk id="6" creationId="{00000000-0000-0000-0000-000000000000}"/>
          </ac:spMkLst>
        </pc:spChg>
        <pc:spChg chg="mod">
          <ac:chgData name="Gustafson, Mark L." userId="e6720181-b151-4b31-910d-bf3fdb2bffc2" providerId="ADAL" clId="{868D785C-9B81-58CA-B98B-61F8244BA9A3}" dt="2026-10-02T21:15:07.336" v="2411" actId="14100"/>
          <ac:spMkLst>
            <pc:docMk/>
            <pc:sldMk cId="0" sldId="288"/>
            <ac:spMk id="9" creationId="{00000000-0000-0000-0000-000000000000}"/>
          </ac:spMkLst>
        </pc:spChg>
      </pc:sldChg>
      <pc:sldChg chg="modSp add mod setBg modNotesTx">
        <pc:chgData name="Gustafson, Mark L." userId="e6720181-b151-4b31-910d-bf3fdb2bffc2" providerId="ADAL" clId="{868D785C-9B81-58CA-B98B-61F8244BA9A3}" dt="2026-10-02T21:32:41.627" v="2557" actId="20577"/>
        <pc:sldMkLst>
          <pc:docMk/>
          <pc:sldMk cId="0" sldId="289"/>
        </pc:sldMkLst>
        <pc:spChg chg="mod">
          <ac:chgData name="Gustafson, Mark L." userId="e6720181-b151-4b31-910d-bf3fdb2bffc2" providerId="ADAL" clId="{868D785C-9B81-58CA-B98B-61F8244BA9A3}" dt="2026-10-02T16:37:54.955" v="811" actId="20577"/>
          <ac:spMkLst>
            <pc:docMk/>
            <pc:sldMk cId="0" sldId="289"/>
            <ac:spMk id="2" creationId="{00000000-0000-0000-0000-000000000000}"/>
          </ac:spMkLst>
        </pc:spChg>
        <pc:spChg chg="mod">
          <ac:chgData name="Gustafson, Mark L." userId="e6720181-b151-4b31-910d-bf3fdb2bffc2" providerId="ADAL" clId="{868D785C-9B81-58CA-B98B-61F8244BA9A3}" dt="2026-10-02T21:14:37.156" v="2402" actId="14100"/>
          <ac:spMkLst>
            <pc:docMk/>
            <pc:sldMk cId="0" sldId="289"/>
            <ac:spMk id="3" creationId="{00000000-0000-0000-0000-000000000000}"/>
          </ac:spMkLst>
        </pc:spChg>
        <pc:spChg chg="mod">
          <ac:chgData name="Gustafson, Mark L." userId="e6720181-b151-4b31-910d-bf3fdb2bffc2" providerId="ADAL" clId="{868D785C-9B81-58CA-B98B-61F8244BA9A3}" dt="2026-10-02T21:14:53.889" v="2406" actId="14100"/>
          <ac:spMkLst>
            <pc:docMk/>
            <pc:sldMk cId="0" sldId="289"/>
            <ac:spMk id="6" creationId="{00000000-0000-0000-0000-000000000000}"/>
          </ac:spMkLst>
        </pc:spChg>
        <pc:spChg chg="mod">
          <ac:chgData name="Gustafson, Mark L." userId="e6720181-b151-4b31-910d-bf3fdb2bffc2" providerId="ADAL" clId="{868D785C-9B81-58CA-B98B-61F8244BA9A3}" dt="2026-10-02T16:38:15.518" v="817" actId="20577"/>
          <ac:spMkLst>
            <pc:docMk/>
            <pc:sldMk cId="0" sldId="289"/>
            <ac:spMk id="7" creationId="{00000000-0000-0000-0000-000000000000}"/>
          </ac:spMkLst>
        </pc:spChg>
        <pc:spChg chg="mod">
          <ac:chgData name="Gustafson, Mark L." userId="e6720181-b151-4b31-910d-bf3fdb2bffc2" providerId="ADAL" clId="{868D785C-9B81-58CA-B98B-61F8244BA9A3}" dt="2026-10-02T16:38:21.937" v="821" actId="20577"/>
          <ac:spMkLst>
            <pc:docMk/>
            <pc:sldMk cId="0" sldId="289"/>
            <ac:spMk id="8" creationId="{00000000-0000-0000-0000-000000000000}"/>
          </ac:spMkLst>
        </pc:spChg>
        <pc:spChg chg="mod">
          <ac:chgData name="Gustafson, Mark L." userId="e6720181-b151-4b31-910d-bf3fdb2bffc2" providerId="ADAL" clId="{868D785C-9B81-58CA-B98B-61F8244BA9A3}" dt="2026-10-02T21:14:50.423" v="2405" actId="1076"/>
          <ac:spMkLst>
            <pc:docMk/>
            <pc:sldMk cId="0" sldId="289"/>
            <ac:spMk id="9" creationId="{00000000-0000-0000-0000-000000000000}"/>
          </ac:spMkLst>
        </pc:spChg>
        <pc:spChg chg="mod">
          <ac:chgData name="Gustafson, Mark L." userId="e6720181-b151-4b31-910d-bf3fdb2bffc2" providerId="ADAL" clId="{868D785C-9B81-58CA-B98B-61F8244BA9A3}" dt="2026-10-02T21:14:47.626" v="2404" actId="1076"/>
          <ac:spMkLst>
            <pc:docMk/>
            <pc:sldMk cId="0" sldId="289"/>
            <ac:spMk id="10" creationId="{00000000-0000-0000-0000-000000000000}"/>
          </ac:spMkLst>
        </pc:spChg>
      </pc:sldChg>
      <pc:sldChg chg="delSp modSp add mod setBg modNotesTx">
        <pc:chgData name="Gustafson, Mark L." userId="e6720181-b151-4b31-910d-bf3fdb2bffc2" providerId="ADAL" clId="{868D785C-9B81-58CA-B98B-61F8244BA9A3}" dt="2026-10-02T21:32:13.246" v="2556" actId="20577"/>
        <pc:sldMkLst>
          <pc:docMk/>
          <pc:sldMk cId="0" sldId="290"/>
        </pc:sldMkLst>
        <pc:spChg chg="mod">
          <ac:chgData name="Gustafson, Mark L." userId="e6720181-b151-4b31-910d-bf3fdb2bffc2" providerId="ADAL" clId="{868D785C-9B81-58CA-B98B-61F8244BA9A3}" dt="2026-10-02T16:39:21.048" v="834" actId="122"/>
          <ac:spMkLst>
            <pc:docMk/>
            <pc:sldMk cId="0" sldId="290"/>
            <ac:spMk id="2" creationId="{00000000-0000-0000-0000-000000000000}"/>
          </ac:spMkLst>
        </pc:spChg>
        <pc:spChg chg="mod">
          <ac:chgData name="Gustafson, Mark L." userId="e6720181-b151-4b31-910d-bf3fdb2bffc2" providerId="ADAL" clId="{868D785C-9B81-58CA-B98B-61F8244BA9A3}" dt="2026-10-02T21:25:11.604" v="2494" actId="20577"/>
          <ac:spMkLst>
            <pc:docMk/>
            <pc:sldMk cId="0" sldId="290"/>
            <ac:spMk id="5" creationId="{00000000-0000-0000-0000-000000000000}"/>
          </ac:spMkLst>
        </pc:spChg>
        <pc:spChg chg="mod">
          <ac:chgData name="Gustafson, Mark L." userId="e6720181-b151-4b31-910d-bf3fdb2bffc2" providerId="ADAL" clId="{868D785C-9B81-58CA-B98B-61F8244BA9A3}" dt="2026-10-02T21:26:01.302" v="2535" actId="20577"/>
          <ac:spMkLst>
            <pc:docMk/>
            <pc:sldMk cId="0" sldId="290"/>
            <ac:spMk id="6" creationId="{00000000-0000-0000-0000-000000000000}"/>
          </ac:spMkLst>
        </pc:spChg>
        <pc:spChg chg="mod">
          <ac:chgData name="Gustafson, Mark L." userId="e6720181-b151-4b31-910d-bf3fdb2bffc2" providerId="ADAL" clId="{868D785C-9B81-58CA-B98B-61F8244BA9A3}" dt="2026-10-02T16:39:03.982" v="828" actId="207"/>
          <ac:spMkLst>
            <pc:docMk/>
            <pc:sldMk cId="0" sldId="290"/>
            <ac:spMk id="9" creationId="{00000000-0000-0000-0000-000000000000}"/>
          </ac:spMkLst>
        </pc:spChg>
        <pc:spChg chg="mod">
          <ac:chgData name="Gustafson, Mark L." userId="e6720181-b151-4b31-910d-bf3fdb2bffc2" providerId="ADAL" clId="{868D785C-9B81-58CA-B98B-61F8244BA9A3}" dt="2026-10-02T16:42:12.181" v="1023" actId="20577"/>
          <ac:spMkLst>
            <pc:docMk/>
            <pc:sldMk cId="0" sldId="290"/>
            <ac:spMk id="10" creationId="{00000000-0000-0000-0000-000000000000}"/>
          </ac:spMkLst>
        </pc:spChg>
        <pc:spChg chg="mod">
          <ac:chgData name="Gustafson, Mark L." userId="e6720181-b151-4b31-910d-bf3fdb2bffc2" providerId="ADAL" clId="{868D785C-9B81-58CA-B98B-61F8244BA9A3}" dt="2026-10-02T16:38:57.010" v="826" actId="207"/>
          <ac:spMkLst>
            <pc:docMk/>
            <pc:sldMk cId="0" sldId="290"/>
            <ac:spMk id="13" creationId="{00000000-0000-0000-0000-000000000000}"/>
          </ac:spMkLst>
        </pc:spChg>
        <pc:spChg chg="mod">
          <ac:chgData name="Gustafson, Mark L." userId="e6720181-b151-4b31-910d-bf3fdb2bffc2" providerId="ADAL" clId="{868D785C-9B81-58CA-B98B-61F8244BA9A3}" dt="2026-10-02T16:42:24.596" v="1028" actId="20577"/>
          <ac:spMkLst>
            <pc:docMk/>
            <pc:sldMk cId="0" sldId="290"/>
            <ac:spMk id="14" creationId="{00000000-0000-0000-0000-000000000000}"/>
          </ac:spMkLst>
        </pc:spChg>
      </pc:sldChg>
      <pc:sldChg chg="modSp add mod modNotesTx">
        <pc:chgData name="Gustafson, Mark L." userId="e6720181-b151-4b31-910d-bf3fdb2bffc2" providerId="ADAL" clId="{868D785C-9B81-58CA-B98B-61F8244BA9A3}" dt="2026-10-02T21:32:04.097" v="2555" actId="20577"/>
        <pc:sldMkLst>
          <pc:docMk/>
          <pc:sldMk cId="0" sldId="291"/>
        </pc:sldMkLst>
        <pc:spChg chg="mod">
          <ac:chgData name="Gustafson, Mark L." userId="e6720181-b151-4b31-910d-bf3fdb2bffc2" providerId="ADAL" clId="{868D785C-9B81-58CA-B98B-61F8244BA9A3}" dt="2026-10-02T16:43:37.316" v="1061" actId="1076"/>
          <ac:spMkLst>
            <pc:docMk/>
            <pc:sldMk cId="0" sldId="291"/>
            <ac:spMk id="2" creationId="{00000000-0000-0000-0000-000000000000}"/>
          </ac:spMkLst>
        </pc:spChg>
        <pc:spChg chg="mod">
          <ac:chgData name="Gustafson, Mark L." userId="e6720181-b151-4b31-910d-bf3fdb2bffc2" providerId="ADAL" clId="{868D785C-9B81-58CA-B98B-61F8244BA9A3}" dt="2026-10-02T16:43:47.949" v="1071" actId="20577"/>
          <ac:spMkLst>
            <pc:docMk/>
            <pc:sldMk cId="0" sldId="291"/>
            <ac:spMk id="3" creationId="{00000000-0000-0000-0000-000000000000}"/>
          </ac:spMkLst>
        </pc:spChg>
      </pc:sldChg>
      <pc:sldChg chg="addSp modSp new mod setBg">
        <pc:chgData name="Gustafson, Mark L." userId="e6720181-b151-4b31-910d-bf3fdb2bffc2" providerId="ADAL" clId="{868D785C-9B81-58CA-B98B-61F8244BA9A3}" dt="2026-10-02T21:13:15.530" v="2385"/>
        <pc:sldMkLst>
          <pc:docMk/>
          <pc:sldMk cId="213965928" sldId="292"/>
        </pc:sldMkLst>
        <pc:spChg chg="mod">
          <ac:chgData name="Gustafson, Mark L." userId="e6720181-b151-4b31-910d-bf3fdb2bffc2" providerId="ADAL" clId="{868D785C-9B81-58CA-B98B-61F8244BA9A3}" dt="2026-10-02T16:29:03.454" v="620" actId="1076"/>
          <ac:spMkLst>
            <pc:docMk/>
            <pc:sldMk cId="213965928" sldId="292"/>
            <ac:spMk id="2" creationId="{1D66AC99-40B0-F9AF-392A-EE7AB29A82B6}"/>
          </ac:spMkLst>
        </pc:spChg>
        <pc:spChg chg="add mod">
          <ac:chgData name="Gustafson, Mark L." userId="e6720181-b151-4b31-910d-bf3fdb2bffc2" providerId="ADAL" clId="{868D785C-9B81-58CA-B98B-61F8244BA9A3}" dt="2026-10-02T16:29:00.779" v="619" actId="1076"/>
          <ac:spMkLst>
            <pc:docMk/>
            <pc:sldMk cId="213965928" sldId="292"/>
            <ac:spMk id="3" creationId="{C15988EE-896B-A5B6-CACF-260E1EE0E012}"/>
          </ac:spMkLst>
        </pc:spChg>
      </pc:sldChg>
      <pc:sldChg chg="modSp add mod setBg">
        <pc:chgData name="Gustafson, Mark L." userId="e6720181-b151-4b31-910d-bf3fdb2bffc2" providerId="ADAL" clId="{868D785C-9B81-58CA-B98B-61F8244BA9A3}" dt="2026-10-02T21:17:35.249" v="2458"/>
        <pc:sldMkLst>
          <pc:docMk/>
          <pc:sldMk cId="1262595370" sldId="293"/>
        </pc:sldMkLst>
        <pc:spChg chg="mod">
          <ac:chgData name="Gustafson, Mark L." userId="e6720181-b151-4b31-910d-bf3fdb2bffc2" providerId="ADAL" clId="{868D785C-9B81-58CA-B98B-61F8244BA9A3}" dt="2026-10-02T16:32:03.892" v="674" actId="20577"/>
          <ac:spMkLst>
            <pc:docMk/>
            <pc:sldMk cId="1262595370" sldId="293"/>
            <ac:spMk id="2" creationId="{DACDD6E2-597B-32E7-FDC7-95357C10918D}"/>
          </ac:spMkLst>
        </pc:spChg>
        <pc:spChg chg="mod">
          <ac:chgData name="Gustafson, Mark L." userId="e6720181-b151-4b31-910d-bf3fdb2bffc2" providerId="ADAL" clId="{868D785C-9B81-58CA-B98B-61F8244BA9A3}" dt="2026-10-02T16:32:32.366" v="693" actId="207"/>
          <ac:spMkLst>
            <pc:docMk/>
            <pc:sldMk cId="1262595370" sldId="293"/>
            <ac:spMk id="3" creationId="{9B4353B9-804D-CB2E-6A36-9E73456757CB}"/>
          </ac:spMkLst>
        </pc:spChg>
      </pc:sldChg>
      <pc:sldChg chg="modSp add mod setBg">
        <pc:chgData name="Gustafson, Mark L." userId="e6720181-b151-4b31-910d-bf3fdb2bffc2" providerId="ADAL" clId="{868D785C-9B81-58CA-B98B-61F8244BA9A3}" dt="2026-10-02T21:16:46.319" v="2442"/>
        <pc:sldMkLst>
          <pc:docMk/>
          <pc:sldMk cId="1539051687" sldId="294"/>
        </pc:sldMkLst>
        <pc:spChg chg="mod">
          <ac:chgData name="Gustafson, Mark L." userId="e6720181-b151-4b31-910d-bf3fdb2bffc2" providerId="ADAL" clId="{868D785C-9B81-58CA-B98B-61F8244BA9A3}" dt="2026-10-02T16:33:11.575" v="708" actId="20577"/>
          <ac:spMkLst>
            <pc:docMk/>
            <pc:sldMk cId="1539051687" sldId="294"/>
            <ac:spMk id="2" creationId="{0239670E-5C56-DB43-D369-032583089EEA}"/>
          </ac:spMkLst>
        </pc:spChg>
        <pc:spChg chg="mod">
          <ac:chgData name="Gustafson, Mark L." userId="e6720181-b151-4b31-910d-bf3fdb2bffc2" providerId="ADAL" clId="{868D785C-9B81-58CA-B98B-61F8244BA9A3}" dt="2026-10-02T16:33:27.247" v="733" actId="20577"/>
          <ac:spMkLst>
            <pc:docMk/>
            <pc:sldMk cId="1539051687" sldId="294"/>
            <ac:spMk id="3" creationId="{D6070B60-52B2-50E1-E4B1-B140A50CEC69}"/>
          </ac:spMkLst>
        </pc:spChg>
      </pc:sldChg>
      <pc:sldMasterChg chg="delSldLayout modSldLayout">
        <pc:chgData name="Gustafson, Mark L." userId="e6720181-b151-4b31-910d-bf3fdb2bffc2" providerId="ADAL" clId="{868D785C-9B81-58CA-B98B-61F8244BA9A3}" dt="2026-10-02T16:22:02.092" v="404"/>
        <pc:sldMasterMkLst>
          <pc:docMk/>
          <pc:sldMasterMk cId="2717555055" sldId="2147483648"/>
        </pc:sldMasterMkLst>
        <pc:sldLayoutChg chg="setBg">
          <pc:chgData name="Gustafson, Mark L." userId="e6720181-b151-4b31-910d-bf3fdb2bffc2" providerId="ADAL" clId="{868D785C-9B81-58CA-B98B-61F8244BA9A3}" dt="2026-10-02T16:22:02.092" v="404"/>
          <pc:sldLayoutMkLst>
            <pc:docMk/>
            <pc:sldMasterMk cId="2717555055" sldId="2147483648"/>
            <pc:sldLayoutMk cId="2844279755" sldId="2147483649"/>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2005116598" sldId="2147483650"/>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124421508" sldId="2147483651"/>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1247150079" sldId="2147483652"/>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2565933380" sldId="2147483653"/>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48510287" sldId="2147483654"/>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4160229339" sldId="2147483655"/>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3438906679" sldId="2147483656"/>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1289254280" sldId="2147483657"/>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3872206003" sldId="2147483658"/>
          </pc:sldLayoutMkLst>
        </pc:sldLayoutChg>
        <pc:sldLayoutChg chg="setBg">
          <pc:chgData name="Gustafson, Mark L." userId="e6720181-b151-4b31-910d-bf3fdb2bffc2" providerId="ADAL" clId="{868D785C-9B81-58CA-B98B-61F8244BA9A3}" dt="2026-10-02T16:22:02.092" v="404"/>
          <pc:sldLayoutMkLst>
            <pc:docMk/>
            <pc:sldMasterMk cId="2717555055" sldId="2147483648"/>
            <pc:sldLayoutMk cId="784615583" sldId="2147483659"/>
          </pc:sldLayoutMkLst>
        </pc:sldLayoutChg>
      </pc:sldMasterChg>
    </pc:docChg>
  </pc:docChgLst>
  <pc:docChgLst>
    <pc:chgData name="Gustafson, Mark L." userId="S::mark.gustafson@camc.org::e6720181-b151-4b31-910d-bf3fdb2bffc2" providerId="AD" clId="Web-{42F7235F-CB72-2DA2-DDD8-54A123DB48CE}"/>
    <pc:docChg chg="addSld modSld">
      <pc:chgData name="Gustafson, Mark L." userId="S::mark.gustafson@camc.org::e6720181-b151-4b31-910d-bf3fdb2bffc2" providerId="AD" clId="Web-{42F7235F-CB72-2DA2-DDD8-54A123DB48CE}" dt="2026-10-06T15:08:10.180" v="209" actId="20577"/>
      <pc:docMkLst>
        <pc:docMk/>
      </pc:docMkLst>
      <pc:sldChg chg="modSp addAnim">
        <pc:chgData name="Gustafson, Mark L." userId="S::mark.gustafson@camc.org::e6720181-b151-4b31-910d-bf3fdb2bffc2" providerId="AD" clId="Web-{42F7235F-CB72-2DA2-DDD8-54A123DB48CE}" dt="2026-10-06T14:19:18.781" v="38" actId="20577"/>
        <pc:sldMkLst>
          <pc:docMk/>
          <pc:sldMk cId="0" sldId="260"/>
        </pc:sldMkLst>
        <pc:spChg chg="mod">
          <ac:chgData name="Gustafson, Mark L." userId="S::mark.gustafson@camc.org::e6720181-b151-4b31-910d-bf3fdb2bffc2" providerId="AD" clId="Web-{42F7235F-CB72-2DA2-DDD8-54A123DB48CE}" dt="2026-10-06T14:18:56.281" v="32" actId="20577"/>
          <ac:spMkLst>
            <pc:docMk/>
            <pc:sldMk cId="0" sldId="260"/>
            <ac:spMk id="6" creationId="{00000000-0000-0000-0000-000000000000}"/>
          </ac:spMkLst>
        </pc:spChg>
        <pc:spChg chg="mod">
          <ac:chgData name="Gustafson, Mark L." userId="S::mark.gustafson@camc.org::e6720181-b151-4b31-910d-bf3fdb2bffc2" providerId="AD" clId="Web-{42F7235F-CB72-2DA2-DDD8-54A123DB48CE}" dt="2026-10-06T14:19:04.344" v="34" actId="20577"/>
          <ac:spMkLst>
            <pc:docMk/>
            <pc:sldMk cId="0" sldId="260"/>
            <ac:spMk id="10" creationId="{00000000-0000-0000-0000-000000000000}"/>
          </ac:spMkLst>
        </pc:spChg>
        <pc:spChg chg="mod">
          <ac:chgData name="Gustafson, Mark L." userId="S::mark.gustafson@camc.org::e6720181-b151-4b31-910d-bf3fdb2bffc2" providerId="AD" clId="Web-{42F7235F-CB72-2DA2-DDD8-54A123DB48CE}" dt="2026-10-06T14:19:18.781" v="38" actId="20577"/>
          <ac:spMkLst>
            <pc:docMk/>
            <pc:sldMk cId="0" sldId="260"/>
            <ac:spMk id="14" creationId="{00000000-0000-0000-0000-000000000000}"/>
          </ac:spMkLst>
        </pc:spChg>
      </pc:sldChg>
      <pc:sldChg chg="modSp addAnim">
        <pc:chgData name="Gustafson, Mark L." userId="S::mark.gustafson@camc.org::e6720181-b151-4b31-910d-bf3fdb2bffc2" providerId="AD" clId="Web-{42F7235F-CB72-2DA2-DDD8-54A123DB48CE}" dt="2026-10-06T14:31:00.299" v="109" actId="20577"/>
        <pc:sldMkLst>
          <pc:docMk/>
          <pc:sldMk cId="0" sldId="261"/>
        </pc:sldMkLst>
        <pc:spChg chg="mod">
          <ac:chgData name="Gustafson, Mark L." userId="S::mark.gustafson@camc.org::e6720181-b151-4b31-910d-bf3fdb2bffc2" providerId="AD" clId="Web-{42F7235F-CB72-2DA2-DDD8-54A123DB48CE}" dt="2026-10-06T14:29:00.126" v="102" actId="20577"/>
          <ac:spMkLst>
            <pc:docMk/>
            <pc:sldMk cId="0" sldId="261"/>
            <ac:spMk id="10" creationId="{00000000-0000-0000-0000-000000000000}"/>
          </ac:spMkLst>
        </pc:spChg>
        <pc:spChg chg="mod">
          <ac:chgData name="Gustafson, Mark L." userId="S::mark.gustafson@camc.org::e6720181-b151-4b31-910d-bf3fdb2bffc2" providerId="AD" clId="Web-{42F7235F-CB72-2DA2-DDD8-54A123DB48CE}" dt="2026-10-06T14:28:25.361" v="40" actId="20577"/>
          <ac:spMkLst>
            <pc:docMk/>
            <pc:sldMk cId="0" sldId="261"/>
            <ac:spMk id="11" creationId="{00000000-0000-0000-0000-000000000000}"/>
          </ac:spMkLst>
        </pc:spChg>
        <pc:spChg chg="mod">
          <ac:chgData name="Gustafson, Mark L." userId="S::mark.gustafson@camc.org::e6720181-b151-4b31-910d-bf3fdb2bffc2" providerId="AD" clId="Web-{42F7235F-CB72-2DA2-DDD8-54A123DB48CE}" dt="2026-10-06T14:31:00.299" v="109" actId="20577"/>
          <ac:spMkLst>
            <pc:docMk/>
            <pc:sldMk cId="0" sldId="261"/>
            <ac:spMk id="15" creationId="{00000000-0000-0000-0000-000000000000}"/>
          </ac:spMkLst>
        </pc:spChg>
        <pc:graphicFrameChg chg="mod modGraphic">
          <ac:chgData name="Gustafson, Mark L." userId="S::mark.gustafson@camc.org::e6720181-b151-4b31-910d-bf3fdb2bffc2" providerId="AD" clId="Web-{42F7235F-CB72-2DA2-DDD8-54A123DB48CE}" dt="2026-10-06T14:28:50.251" v="100"/>
          <ac:graphicFrameMkLst>
            <pc:docMk/>
            <pc:sldMk cId="0" sldId="261"/>
            <ac:graphicFrameMk id="12" creationId="{00000000-0000-0000-0000-000000000000}"/>
          </ac:graphicFrameMkLst>
        </pc:graphicFrameChg>
      </pc:sldChg>
      <pc:sldChg chg="modSp addAnim">
        <pc:chgData name="Gustafson, Mark L." userId="S::mark.gustafson@camc.org::e6720181-b151-4b31-910d-bf3fdb2bffc2" providerId="AD" clId="Web-{42F7235F-CB72-2DA2-DDD8-54A123DB48CE}" dt="2026-10-06T14:49:38.099" v="157" actId="20577"/>
        <pc:sldMkLst>
          <pc:docMk/>
          <pc:sldMk cId="0" sldId="263"/>
        </pc:sldMkLst>
        <pc:spChg chg="mod">
          <ac:chgData name="Gustafson, Mark L." userId="S::mark.gustafson@camc.org::e6720181-b151-4b31-910d-bf3fdb2bffc2" providerId="AD" clId="Web-{42F7235F-CB72-2DA2-DDD8-54A123DB48CE}" dt="2026-10-06T14:35:14.377" v="149" actId="20577"/>
          <ac:spMkLst>
            <pc:docMk/>
            <pc:sldMk cId="0" sldId="263"/>
            <ac:spMk id="7" creationId="{00000000-0000-0000-0000-000000000000}"/>
          </ac:spMkLst>
        </pc:spChg>
        <pc:spChg chg="mod">
          <ac:chgData name="Gustafson, Mark L." userId="S::mark.gustafson@camc.org::e6720181-b151-4b31-910d-bf3fdb2bffc2" providerId="AD" clId="Web-{42F7235F-CB72-2DA2-DDD8-54A123DB48CE}" dt="2026-10-06T14:49:38.099" v="157" actId="20577"/>
          <ac:spMkLst>
            <pc:docMk/>
            <pc:sldMk cId="0" sldId="263"/>
            <ac:spMk id="10" creationId="{00000000-0000-0000-0000-000000000000}"/>
          </ac:spMkLst>
        </pc:spChg>
        <pc:spChg chg="mod">
          <ac:chgData name="Gustafson, Mark L." userId="S::mark.gustafson@camc.org::e6720181-b151-4b31-910d-bf3fdb2bffc2" providerId="AD" clId="Web-{42F7235F-CB72-2DA2-DDD8-54A123DB48CE}" dt="2026-10-06T14:34:20.502" v="146" actId="20577"/>
          <ac:spMkLst>
            <pc:docMk/>
            <pc:sldMk cId="0" sldId="263"/>
            <ac:spMk id="11" creationId="{00000000-0000-0000-0000-000000000000}"/>
          </ac:spMkLst>
        </pc:spChg>
        <pc:spChg chg="mod">
          <ac:chgData name="Gustafson, Mark L." userId="S::mark.gustafson@camc.org::e6720181-b151-4b31-910d-bf3fdb2bffc2" providerId="AD" clId="Web-{42F7235F-CB72-2DA2-DDD8-54A123DB48CE}" dt="2026-10-06T14:42:46.004" v="155" actId="20577"/>
          <ac:spMkLst>
            <pc:docMk/>
            <pc:sldMk cId="0" sldId="263"/>
            <ac:spMk id="15" creationId="{00000000-0000-0000-0000-000000000000}"/>
          </ac:spMkLst>
        </pc:spChg>
        <pc:graphicFrameChg chg="mod modGraphic">
          <ac:chgData name="Gustafson, Mark L." userId="S::mark.gustafson@camc.org::e6720181-b151-4b31-910d-bf3fdb2bffc2" providerId="AD" clId="Web-{42F7235F-CB72-2DA2-DDD8-54A123DB48CE}" dt="2026-10-06T14:34:04.424" v="145"/>
          <ac:graphicFrameMkLst>
            <pc:docMk/>
            <pc:sldMk cId="0" sldId="263"/>
            <ac:graphicFrameMk id="12" creationId="{00000000-0000-0000-0000-000000000000}"/>
          </ac:graphicFrameMkLst>
        </pc:graphicFrameChg>
      </pc:sldChg>
      <pc:sldChg chg="modSp addAnim delAnim">
        <pc:chgData name="Gustafson, Mark L." userId="S::mark.gustafson@camc.org::e6720181-b151-4b31-910d-bf3fdb2bffc2" providerId="AD" clId="Web-{42F7235F-CB72-2DA2-DDD8-54A123DB48CE}" dt="2026-10-06T14:33:52.690" v="117"/>
        <pc:sldMkLst>
          <pc:docMk/>
          <pc:sldMk cId="0" sldId="268"/>
        </pc:sldMkLst>
        <pc:spChg chg="mod">
          <ac:chgData name="Gustafson, Mark L." userId="S::mark.gustafson@camc.org::e6720181-b151-4b31-910d-bf3fdb2bffc2" providerId="AD" clId="Web-{42F7235F-CB72-2DA2-DDD8-54A123DB48CE}" dt="2026-10-06T14:31:58.846" v="111" actId="20577"/>
          <ac:spMkLst>
            <pc:docMk/>
            <pc:sldMk cId="0" sldId="268"/>
            <ac:spMk id="10" creationId="{00000000-0000-0000-0000-000000000000}"/>
          </ac:spMkLst>
        </pc:spChg>
      </pc:sldChg>
      <pc:sldChg chg="modSp addAnim">
        <pc:chgData name="Gustafson, Mark L." userId="S::mark.gustafson@camc.org::e6720181-b151-4b31-910d-bf3fdb2bffc2" providerId="AD" clId="Web-{42F7235F-CB72-2DA2-DDD8-54A123DB48CE}" dt="2026-10-06T14:53:26.380" v="173" actId="20577"/>
        <pc:sldMkLst>
          <pc:docMk/>
          <pc:sldMk cId="0" sldId="269"/>
        </pc:sldMkLst>
        <pc:spChg chg="mod">
          <ac:chgData name="Gustafson, Mark L." userId="S::mark.gustafson@camc.org::e6720181-b151-4b31-910d-bf3fdb2bffc2" providerId="AD" clId="Web-{42F7235F-CB72-2DA2-DDD8-54A123DB48CE}" dt="2026-10-06T14:51:02.192" v="167" actId="20577"/>
          <ac:spMkLst>
            <pc:docMk/>
            <pc:sldMk cId="0" sldId="269"/>
            <ac:spMk id="10" creationId="{00000000-0000-0000-0000-000000000000}"/>
          </ac:spMkLst>
        </pc:spChg>
        <pc:spChg chg="mod">
          <ac:chgData name="Gustafson, Mark L." userId="S::mark.gustafson@camc.org::e6720181-b151-4b31-910d-bf3fdb2bffc2" providerId="AD" clId="Web-{42F7235F-CB72-2DA2-DDD8-54A123DB48CE}" dt="2026-10-06T14:53:26.380" v="173" actId="20577"/>
          <ac:spMkLst>
            <pc:docMk/>
            <pc:sldMk cId="0" sldId="269"/>
            <ac:spMk id="15" creationId="{00000000-0000-0000-0000-000000000000}"/>
          </ac:spMkLst>
        </pc:spChg>
        <pc:graphicFrameChg chg="mod modGraphic">
          <ac:chgData name="Gustafson, Mark L." userId="S::mark.gustafson@camc.org::e6720181-b151-4b31-910d-bf3fdb2bffc2" providerId="AD" clId="Web-{42F7235F-CB72-2DA2-DDD8-54A123DB48CE}" dt="2026-10-06T14:52:39.599" v="171"/>
          <ac:graphicFrameMkLst>
            <pc:docMk/>
            <pc:sldMk cId="0" sldId="269"/>
            <ac:graphicFrameMk id="12" creationId="{00000000-0000-0000-0000-000000000000}"/>
          </ac:graphicFrameMkLst>
        </pc:graphicFrameChg>
      </pc:sldChg>
      <pc:sldChg chg="modSp addAnim">
        <pc:chgData name="Gustafson, Mark L." userId="S::mark.gustafson@camc.org::e6720181-b151-4b31-910d-bf3fdb2bffc2" providerId="AD" clId="Web-{42F7235F-CB72-2DA2-DDD8-54A123DB48CE}" dt="2026-10-06T15:01:20.350" v="198" actId="20577"/>
        <pc:sldMkLst>
          <pc:docMk/>
          <pc:sldMk cId="0" sldId="271"/>
        </pc:sldMkLst>
        <pc:spChg chg="mod">
          <ac:chgData name="Gustafson, Mark L." userId="S::mark.gustafson@camc.org::e6720181-b151-4b31-910d-bf3fdb2bffc2" providerId="AD" clId="Web-{42F7235F-CB72-2DA2-DDD8-54A123DB48CE}" dt="2026-10-06T14:59:03.631" v="178" actId="20577"/>
          <ac:spMkLst>
            <pc:docMk/>
            <pc:sldMk cId="0" sldId="271"/>
            <ac:spMk id="7" creationId="{00000000-0000-0000-0000-000000000000}"/>
          </ac:spMkLst>
        </pc:spChg>
        <pc:spChg chg="mod">
          <ac:chgData name="Gustafson, Mark L." userId="S::mark.gustafson@camc.org::e6720181-b151-4b31-910d-bf3fdb2bffc2" providerId="AD" clId="Web-{42F7235F-CB72-2DA2-DDD8-54A123DB48CE}" dt="2026-10-06T14:59:32.928" v="179" actId="20577"/>
          <ac:spMkLst>
            <pc:docMk/>
            <pc:sldMk cId="0" sldId="271"/>
            <ac:spMk id="11" creationId="{00000000-0000-0000-0000-000000000000}"/>
          </ac:spMkLst>
        </pc:spChg>
        <pc:spChg chg="mod">
          <ac:chgData name="Gustafson, Mark L." userId="S::mark.gustafson@camc.org::e6720181-b151-4b31-910d-bf3fdb2bffc2" providerId="AD" clId="Web-{42F7235F-CB72-2DA2-DDD8-54A123DB48CE}" dt="2026-10-06T15:01:20.350" v="198" actId="20577"/>
          <ac:spMkLst>
            <pc:docMk/>
            <pc:sldMk cId="0" sldId="271"/>
            <ac:spMk id="15" creationId="{00000000-0000-0000-0000-000000000000}"/>
          </ac:spMkLst>
        </pc:spChg>
      </pc:sldChg>
      <pc:sldChg chg="modSp">
        <pc:chgData name="Gustafson, Mark L." userId="S::mark.gustafson@camc.org::e6720181-b151-4b31-910d-bf3fdb2bffc2" providerId="AD" clId="Web-{42F7235F-CB72-2DA2-DDD8-54A123DB48CE}" dt="2026-10-06T15:08:10.180" v="209" actId="20577"/>
        <pc:sldMkLst>
          <pc:docMk/>
          <pc:sldMk cId="0" sldId="274"/>
        </pc:sldMkLst>
        <pc:spChg chg="mod">
          <ac:chgData name="Gustafson, Mark L." userId="S::mark.gustafson@camc.org::e6720181-b151-4b31-910d-bf3fdb2bffc2" providerId="AD" clId="Web-{42F7235F-CB72-2DA2-DDD8-54A123DB48CE}" dt="2026-10-06T15:03:02.382" v="200" actId="20577"/>
          <ac:spMkLst>
            <pc:docMk/>
            <pc:sldMk cId="0" sldId="274"/>
            <ac:spMk id="6" creationId="{00000000-0000-0000-0000-000000000000}"/>
          </ac:spMkLst>
        </pc:spChg>
        <pc:spChg chg="mod">
          <ac:chgData name="Gustafson, Mark L." userId="S::mark.gustafson@camc.org::e6720181-b151-4b31-910d-bf3fdb2bffc2" providerId="AD" clId="Web-{42F7235F-CB72-2DA2-DDD8-54A123DB48CE}" dt="2026-10-06T15:08:10.180" v="209" actId="20577"/>
          <ac:spMkLst>
            <pc:docMk/>
            <pc:sldMk cId="0" sldId="274"/>
            <ac:spMk id="9" creationId="{00000000-0000-0000-0000-000000000000}"/>
          </ac:spMkLst>
        </pc:spChg>
      </pc:sldChg>
      <pc:sldChg chg="modSp new">
        <pc:chgData name="Gustafson, Mark L." userId="S::mark.gustafson@camc.org::e6720181-b151-4b31-910d-bf3fdb2bffc2" providerId="AD" clId="Web-{42F7235F-CB72-2DA2-DDD8-54A123DB48CE}" dt="2026-10-06T13:56:46.672" v="14" actId="20577"/>
        <pc:sldMkLst>
          <pc:docMk/>
          <pc:sldMk cId="3387880822" sldId="295"/>
        </pc:sldMkLst>
        <pc:spChg chg="mod">
          <ac:chgData name="Gustafson, Mark L." userId="S::mark.gustafson@camc.org::e6720181-b151-4b31-910d-bf3fdb2bffc2" providerId="AD" clId="Web-{42F7235F-CB72-2DA2-DDD8-54A123DB48CE}" dt="2026-10-06T13:56:34.765" v="12" actId="20577"/>
          <ac:spMkLst>
            <pc:docMk/>
            <pc:sldMk cId="3387880822" sldId="295"/>
            <ac:spMk id="2" creationId="{0CC19433-00FC-0C76-6C77-0EAB05706821}"/>
          </ac:spMkLst>
        </pc:spChg>
        <pc:spChg chg="mod">
          <ac:chgData name="Gustafson, Mark L." userId="S::mark.gustafson@camc.org::e6720181-b151-4b31-910d-bf3fdb2bffc2" providerId="AD" clId="Web-{42F7235F-CB72-2DA2-DDD8-54A123DB48CE}" dt="2026-10-06T13:56:46.672" v="14" actId="20577"/>
          <ac:spMkLst>
            <pc:docMk/>
            <pc:sldMk cId="3387880822" sldId="295"/>
            <ac:spMk id="3" creationId="{FED7A369-5F51-D070-10B2-C4313949164E}"/>
          </ac:spMkLst>
        </pc:spChg>
      </pc:sldChg>
    </pc:docChg>
  </pc:docChgLst>
  <pc:docChgLst>
    <pc:chgData name="Gustafson, Mark L." userId="e6720181-b151-4b31-910d-bf3fdb2bffc2" providerId="ADAL" clId="{F8105DE2-2584-4C19-A7C6-A8FF37908AF4}"/>
    <pc:docChg chg="undo custSel addSld modSld">
      <pc:chgData name="Gustafson, Mark L." userId="e6720181-b151-4b31-910d-bf3fdb2bffc2" providerId="ADAL" clId="{F8105DE2-2584-4C19-A7C6-A8FF37908AF4}" dt="2026-10-07T16:36:25.253" v="490" actId="20577"/>
      <pc:docMkLst>
        <pc:docMk/>
      </pc:docMkLst>
      <pc:sldChg chg="modSp mod">
        <pc:chgData name="Gustafson, Mark L." userId="e6720181-b151-4b31-910d-bf3fdb2bffc2" providerId="ADAL" clId="{F8105DE2-2584-4C19-A7C6-A8FF37908AF4}" dt="2026-10-07T14:43:11.070" v="40" actId="113"/>
        <pc:sldMkLst>
          <pc:docMk/>
          <pc:sldMk cId="0" sldId="261"/>
        </pc:sldMkLst>
        <pc:graphicFrameChg chg="modGraphic">
          <ac:chgData name="Gustafson, Mark L." userId="e6720181-b151-4b31-910d-bf3fdb2bffc2" providerId="ADAL" clId="{F8105DE2-2584-4C19-A7C6-A8FF37908AF4}" dt="2026-10-07T14:43:11.070" v="40" actId="113"/>
          <ac:graphicFrameMkLst>
            <pc:docMk/>
            <pc:sldMk cId="0" sldId="261"/>
            <ac:graphicFrameMk id="12" creationId="{00000000-0000-0000-0000-000000000000}"/>
          </ac:graphicFrameMkLst>
        </pc:graphicFrameChg>
      </pc:sldChg>
      <pc:sldChg chg="addSp modSp mod addAnim">
        <pc:chgData name="Gustafson, Mark L." userId="e6720181-b151-4b31-910d-bf3fdb2bffc2" providerId="ADAL" clId="{F8105DE2-2584-4C19-A7C6-A8FF37908AF4}" dt="2026-10-07T14:53:14.029" v="46" actId="27696"/>
        <pc:sldMkLst>
          <pc:docMk/>
          <pc:sldMk cId="0" sldId="268"/>
        </pc:sldMkLst>
        <pc:picChg chg="add mod">
          <ac:chgData name="Gustafson, Mark L." userId="e6720181-b151-4b31-910d-bf3fdb2bffc2" providerId="ADAL" clId="{F8105DE2-2584-4C19-A7C6-A8FF37908AF4}" dt="2026-10-07T14:53:05.103" v="45" actId="1076"/>
          <ac:picMkLst>
            <pc:docMk/>
            <pc:sldMk cId="0" sldId="268"/>
            <ac:picMk id="17" creationId="{1E8EB256-F378-DDE5-C52E-3494CF5EB7EC}"/>
          </ac:picMkLst>
        </pc:picChg>
      </pc:sldChg>
      <pc:sldChg chg="modSp mod addAnim">
        <pc:chgData name="Gustafson, Mark L." userId="e6720181-b151-4b31-910d-bf3fdb2bffc2" providerId="ADAL" clId="{F8105DE2-2584-4C19-A7C6-A8FF37908AF4}" dt="2026-10-07T15:03:52.755" v="181" actId="20577"/>
        <pc:sldMkLst>
          <pc:docMk/>
          <pc:sldMk cId="0" sldId="270"/>
        </pc:sldMkLst>
        <pc:spChg chg="mod">
          <ac:chgData name="Gustafson, Mark L." userId="e6720181-b151-4b31-910d-bf3fdb2bffc2" providerId="ADAL" clId="{F8105DE2-2584-4C19-A7C6-A8FF37908AF4}" dt="2026-10-07T15:01:57.357" v="103" actId="255"/>
          <ac:spMkLst>
            <pc:docMk/>
            <pc:sldMk cId="0" sldId="270"/>
            <ac:spMk id="10" creationId="{00000000-0000-0000-0000-000000000000}"/>
          </ac:spMkLst>
        </pc:spChg>
        <pc:spChg chg="mod">
          <ac:chgData name="Gustafson, Mark L." userId="e6720181-b151-4b31-910d-bf3fdb2bffc2" providerId="ADAL" clId="{F8105DE2-2584-4C19-A7C6-A8FF37908AF4}" dt="2026-10-07T15:03:52.755" v="181" actId="20577"/>
          <ac:spMkLst>
            <pc:docMk/>
            <pc:sldMk cId="0" sldId="270"/>
            <ac:spMk id="15" creationId="{00000000-0000-0000-0000-000000000000}"/>
          </ac:spMkLst>
        </pc:spChg>
      </pc:sldChg>
      <pc:sldChg chg="modSp mod">
        <pc:chgData name="Gustafson, Mark L." userId="e6720181-b151-4b31-910d-bf3fdb2bffc2" providerId="ADAL" clId="{F8105DE2-2584-4C19-A7C6-A8FF37908AF4}" dt="2026-10-07T15:06:08.664" v="187" actId="2165"/>
        <pc:sldMkLst>
          <pc:docMk/>
          <pc:sldMk cId="0" sldId="271"/>
        </pc:sldMkLst>
        <pc:spChg chg="mod">
          <ac:chgData name="Gustafson, Mark L." userId="e6720181-b151-4b31-910d-bf3fdb2bffc2" providerId="ADAL" clId="{F8105DE2-2584-4C19-A7C6-A8FF37908AF4}" dt="2026-10-07T15:04:29.876" v="186" actId="20577"/>
          <ac:spMkLst>
            <pc:docMk/>
            <pc:sldMk cId="0" sldId="271"/>
            <ac:spMk id="7" creationId="{00000000-0000-0000-0000-000000000000}"/>
          </ac:spMkLst>
        </pc:spChg>
        <pc:graphicFrameChg chg="modGraphic">
          <ac:chgData name="Gustafson, Mark L." userId="e6720181-b151-4b31-910d-bf3fdb2bffc2" providerId="ADAL" clId="{F8105DE2-2584-4C19-A7C6-A8FF37908AF4}" dt="2026-10-07T15:06:08.664" v="187" actId="2165"/>
          <ac:graphicFrameMkLst>
            <pc:docMk/>
            <pc:sldMk cId="0" sldId="271"/>
            <ac:graphicFrameMk id="12" creationId="{00000000-0000-0000-0000-000000000000}"/>
          </ac:graphicFrameMkLst>
        </pc:graphicFrameChg>
      </pc:sldChg>
      <pc:sldChg chg="modSp mod">
        <pc:chgData name="Gustafson, Mark L." userId="e6720181-b151-4b31-910d-bf3fdb2bffc2" providerId="ADAL" clId="{F8105DE2-2584-4C19-A7C6-A8FF37908AF4}" dt="2026-10-07T15:10:14.306" v="213" actId="20577"/>
        <pc:sldMkLst>
          <pc:docMk/>
          <pc:sldMk cId="0" sldId="275"/>
        </pc:sldMkLst>
        <pc:spChg chg="mod">
          <ac:chgData name="Gustafson, Mark L." userId="e6720181-b151-4b31-910d-bf3fdb2bffc2" providerId="ADAL" clId="{F8105DE2-2584-4C19-A7C6-A8FF37908AF4}" dt="2026-10-07T15:10:14.306" v="213" actId="20577"/>
          <ac:spMkLst>
            <pc:docMk/>
            <pc:sldMk cId="0" sldId="275"/>
            <ac:spMk id="9" creationId="{00000000-0000-0000-0000-000000000000}"/>
          </ac:spMkLst>
        </pc:spChg>
        <pc:picChg chg="mod">
          <ac:chgData name="Gustafson, Mark L." userId="e6720181-b151-4b31-910d-bf3fdb2bffc2" providerId="ADAL" clId="{F8105DE2-2584-4C19-A7C6-A8FF37908AF4}" dt="2026-10-07T15:08:48.572" v="188" actId="14100"/>
          <ac:picMkLst>
            <pc:docMk/>
            <pc:sldMk cId="0" sldId="275"/>
            <ac:picMk id="3" creationId="{00000000-0000-0000-0000-000000000000}"/>
          </ac:picMkLst>
        </pc:picChg>
      </pc:sldChg>
      <pc:sldChg chg="delSp modSp mod">
        <pc:chgData name="Gustafson, Mark L." userId="e6720181-b151-4b31-910d-bf3fdb2bffc2" providerId="ADAL" clId="{F8105DE2-2584-4C19-A7C6-A8FF37908AF4}" dt="2026-10-07T15:13:44.135" v="230" actId="20577"/>
        <pc:sldMkLst>
          <pc:docMk/>
          <pc:sldMk cId="0" sldId="276"/>
        </pc:sldMkLst>
        <pc:spChg chg="mod">
          <ac:chgData name="Gustafson, Mark L." userId="e6720181-b151-4b31-910d-bf3fdb2bffc2" providerId="ADAL" clId="{F8105DE2-2584-4C19-A7C6-A8FF37908AF4}" dt="2026-10-07T15:11:19.196" v="214" actId="20577"/>
          <ac:spMkLst>
            <pc:docMk/>
            <pc:sldMk cId="0" sldId="276"/>
            <ac:spMk id="2" creationId="{00000000-0000-0000-0000-000000000000}"/>
          </ac:spMkLst>
        </pc:spChg>
        <pc:spChg chg="mod">
          <ac:chgData name="Gustafson, Mark L." userId="e6720181-b151-4b31-910d-bf3fdb2bffc2" providerId="ADAL" clId="{F8105DE2-2584-4C19-A7C6-A8FF37908AF4}" dt="2026-10-07T15:12:27.918" v="225" actId="14100"/>
          <ac:spMkLst>
            <pc:docMk/>
            <pc:sldMk cId="0" sldId="276"/>
            <ac:spMk id="4" creationId="{00000000-0000-0000-0000-000000000000}"/>
          </ac:spMkLst>
        </pc:spChg>
        <pc:spChg chg="mod">
          <ac:chgData name="Gustafson, Mark L." userId="e6720181-b151-4b31-910d-bf3fdb2bffc2" providerId="ADAL" clId="{F8105DE2-2584-4C19-A7C6-A8FF37908AF4}" dt="2026-10-07T15:12:59.634" v="228" actId="14100"/>
          <ac:spMkLst>
            <pc:docMk/>
            <pc:sldMk cId="0" sldId="276"/>
            <ac:spMk id="5" creationId="{00000000-0000-0000-0000-000000000000}"/>
          </ac:spMkLst>
        </pc:spChg>
        <pc:spChg chg="mod">
          <ac:chgData name="Gustafson, Mark L." userId="e6720181-b151-4b31-910d-bf3fdb2bffc2" providerId="ADAL" clId="{F8105DE2-2584-4C19-A7C6-A8FF37908AF4}" dt="2026-10-07T15:13:44.135" v="230" actId="20577"/>
          <ac:spMkLst>
            <pc:docMk/>
            <pc:sldMk cId="0" sldId="276"/>
            <ac:spMk id="6" creationId="{00000000-0000-0000-0000-000000000000}"/>
          </ac:spMkLst>
        </pc:spChg>
        <pc:spChg chg="del">
          <ac:chgData name="Gustafson, Mark L." userId="e6720181-b151-4b31-910d-bf3fdb2bffc2" providerId="ADAL" clId="{F8105DE2-2584-4C19-A7C6-A8FF37908AF4}" dt="2026-10-07T15:11:44.119" v="216" actId="478"/>
          <ac:spMkLst>
            <pc:docMk/>
            <pc:sldMk cId="0" sldId="276"/>
            <ac:spMk id="7" creationId="{00000000-0000-0000-0000-000000000000}"/>
          </ac:spMkLst>
        </pc:spChg>
        <pc:picChg chg="mod">
          <ac:chgData name="Gustafson, Mark L." userId="e6720181-b151-4b31-910d-bf3fdb2bffc2" providerId="ADAL" clId="{F8105DE2-2584-4C19-A7C6-A8FF37908AF4}" dt="2026-10-07T15:11:51.546" v="219" actId="1076"/>
          <ac:picMkLst>
            <pc:docMk/>
            <pc:sldMk cId="0" sldId="276"/>
            <ac:picMk id="3" creationId="{00000000-0000-0000-0000-000000000000}"/>
          </ac:picMkLst>
        </pc:picChg>
      </pc:sldChg>
      <pc:sldChg chg="modSp mod">
        <pc:chgData name="Gustafson, Mark L." userId="e6720181-b151-4b31-910d-bf3fdb2bffc2" providerId="ADAL" clId="{F8105DE2-2584-4C19-A7C6-A8FF37908AF4}" dt="2026-10-07T16:11:09.563" v="357" actId="20577"/>
        <pc:sldMkLst>
          <pc:docMk/>
          <pc:sldMk cId="0" sldId="279"/>
        </pc:sldMkLst>
        <pc:spChg chg="mod">
          <ac:chgData name="Gustafson, Mark L." userId="e6720181-b151-4b31-910d-bf3fdb2bffc2" providerId="ADAL" clId="{F8105DE2-2584-4C19-A7C6-A8FF37908AF4}" dt="2026-10-07T16:09:07.993" v="340" actId="20577"/>
          <ac:spMkLst>
            <pc:docMk/>
            <pc:sldMk cId="0" sldId="279"/>
            <ac:spMk id="5" creationId="{00000000-0000-0000-0000-000000000000}"/>
          </ac:spMkLst>
        </pc:spChg>
        <pc:spChg chg="mod">
          <ac:chgData name="Gustafson, Mark L." userId="e6720181-b151-4b31-910d-bf3fdb2bffc2" providerId="ADAL" clId="{F8105DE2-2584-4C19-A7C6-A8FF37908AF4}" dt="2026-10-07T16:11:09.563" v="357" actId="20577"/>
          <ac:spMkLst>
            <pc:docMk/>
            <pc:sldMk cId="0" sldId="279"/>
            <ac:spMk id="8" creationId="{00000000-0000-0000-0000-000000000000}"/>
          </ac:spMkLst>
        </pc:spChg>
      </pc:sldChg>
      <pc:sldChg chg="modSp mod">
        <pc:chgData name="Gustafson, Mark L." userId="e6720181-b151-4b31-910d-bf3fdb2bffc2" providerId="ADAL" clId="{F8105DE2-2584-4C19-A7C6-A8FF37908AF4}" dt="2026-10-07T16:13:28.108" v="378" actId="20577"/>
        <pc:sldMkLst>
          <pc:docMk/>
          <pc:sldMk cId="0" sldId="280"/>
        </pc:sldMkLst>
        <pc:spChg chg="mod">
          <ac:chgData name="Gustafson, Mark L." userId="e6720181-b151-4b31-910d-bf3fdb2bffc2" providerId="ADAL" clId="{F8105DE2-2584-4C19-A7C6-A8FF37908AF4}" dt="2026-10-07T16:13:28.108" v="378" actId="20577"/>
          <ac:spMkLst>
            <pc:docMk/>
            <pc:sldMk cId="0" sldId="280"/>
            <ac:spMk id="22" creationId="{00000000-0000-0000-0000-000000000000}"/>
          </ac:spMkLst>
        </pc:spChg>
      </pc:sldChg>
      <pc:sldChg chg="modSp mod">
        <pc:chgData name="Gustafson, Mark L." userId="e6720181-b151-4b31-910d-bf3fdb2bffc2" providerId="ADAL" clId="{F8105DE2-2584-4C19-A7C6-A8FF37908AF4}" dt="2026-10-07T16:14:28.266" v="379" actId="20577"/>
        <pc:sldMkLst>
          <pc:docMk/>
          <pc:sldMk cId="0" sldId="281"/>
        </pc:sldMkLst>
        <pc:spChg chg="mod">
          <ac:chgData name="Gustafson, Mark L." userId="e6720181-b151-4b31-910d-bf3fdb2bffc2" providerId="ADAL" clId="{F8105DE2-2584-4C19-A7C6-A8FF37908AF4}" dt="2026-10-07T16:14:28.266" v="379" actId="20577"/>
          <ac:spMkLst>
            <pc:docMk/>
            <pc:sldMk cId="0" sldId="281"/>
            <ac:spMk id="14" creationId="{00000000-0000-0000-0000-000000000000}"/>
          </ac:spMkLst>
        </pc:spChg>
      </pc:sldChg>
      <pc:sldChg chg="delSp mod">
        <pc:chgData name="Gustafson, Mark L." userId="e6720181-b151-4b31-910d-bf3fdb2bffc2" providerId="ADAL" clId="{F8105DE2-2584-4C19-A7C6-A8FF37908AF4}" dt="2026-10-07T16:20:01.213" v="380" actId="478"/>
        <pc:sldMkLst>
          <pc:docMk/>
          <pc:sldMk cId="0" sldId="283"/>
        </pc:sldMkLst>
        <pc:spChg chg="del">
          <ac:chgData name="Gustafson, Mark L." userId="e6720181-b151-4b31-910d-bf3fdb2bffc2" providerId="ADAL" clId="{F8105DE2-2584-4C19-A7C6-A8FF37908AF4}" dt="2026-10-07T16:20:01.213" v="380" actId="478"/>
          <ac:spMkLst>
            <pc:docMk/>
            <pc:sldMk cId="0" sldId="283"/>
            <ac:spMk id="10" creationId="{00000000-0000-0000-0000-000000000000}"/>
          </ac:spMkLst>
        </pc:spChg>
      </pc:sldChg>
      <pc:sldChg chg="modSp mod">
        <pc:chgData name="Gustafson, Mark L." userId="e6720181-b151-4b31-910d-bf3fdb2bffc2" providerId="ADAL" clId="{F8105DE2-2584-4C19-A7C6-A8FF37908AF4}" dt="2026-10-07T16:22:35.570" v="390" actId="20577"/>
        <pc:sldMkLst>
          <pc:docMk/>
          <pc:sldMk cId="0" sldId="284"/>
        </pc:sldMkLst>
        <pc:spChg chg="mod">
          <ac:chgData name="Gustafson, Mark L." userId="e6720181-b151-4b31-910d-bf3fdb2bffc2" providerId="ADAL" clId="{F8105DE2-2584-4C19-A7C6-A8FF37908AF4}" dt="2026-10-07T16:20:55.580" v="382" actId="20577"/>
          <ac:spMkLst>
            <pc:docMk/>
            <pc:sldMk cId="0" sldId="284"/>
            <ac:spMk id="8" creationId="{00000000-0000-0000-0000-000000000000}"/>
          </ac:spMkLst>
        </pc:spChg>
        <pc:spChg chg="mod">
          <ac:chgData name="Gustafson, Mark L." userId="e6720181-b151-4b31-910d-bf3fdb2bffc2" providerId="ADAL" clId="{F8105DE2-2584-4C19-A7C6-A8FF37908AF4}" dt="2026-10-07T16:22:35.570" v="390" actId="20577"/>
          <ac:spMkLst>
            <pc:docMk/>
            <pc:sldMk cId="0" sldId="284"/>
            <ac:spMk id="11" creationId="{00000000-0000-0000-0000-000000000000}"/>
          </ac:spMkLst>
        </pc:spChg>
      </pc:sldChg>
      <pc:sldChg chg="delSp mod">
        <pc:chgData name="Gustafson, Mark L." userId="e6720181-b151-4b31-910d-bf3fdb2bffc2" providerId="ADAL" clId="{F8105DE2-2584-4C19-A7C6-A8FF37908AF4}" dt="2026-10-07T16:23:50.166" v="391" actId="478"/>
        <pc:sldMkLst>
          <pc:docMk/>
          <pc:sldMk cId="0" sldId="285"/>
        </pc:sldMkLst>
        <pc:spChg chg="del">
          <ac:chgData name="Gustafson, Mark L." userId="e6720181-b151-4b31-910d-bf3fdb2bffc2" providerId="ADAL" clId="{F8105DE2-2584-4C19-A7C6-A8FF37908AF4}" dt="2026-10-07T16:23:50.166" v="391" actId="478"/>
          <ac:spMkLst>
            <pc:docMk/>
            <pc:sldMk cId="0" sldId="285"/>
            <ac:spMk id="10" creationId="{00000000-0000-0000-0000-000000000000}"/>
          </ac:spMkLst>
        </pc:spChg>
      </pc:sldChg>
      <pc:sldChg chg="modSp mod">
        <pc:chgData name="Gustafson, Mark L." userId="e6720181-b151-4b31-910d-bf3fdb2bffc2" providerId="ADAL" clId="{F8105DE2-2584-4C19-A7C6-A8FF37908AF4}" dt="2026-10-07T16:26:43.842" v="420" actId="20577"/>
        <pc:sldMkLst>
          <pc:docMk/>
          <pc:sldMk cId="0" sldId="286"/>
        </pc:sldMkLst>
        <pc:spChg chg="mod">
          <ac:chgData name="Gustafson, Mark L." userId="e6720181-b151-4b31-910d-bf3fdb2bffc2" providerId="ADAL" clId="{F8105DE2-2584-4C19-A7C6-A8FF37908AF4}" dt="2026-10-07T16:24:53.620" v="393" actId="20577"/>
          <ac:spMkLst>
            <pc:docMk/>
            <pc:sldMk cId="0" sldId="286"/>
            <ac:spMk id="8" creationId="{00000000-0000-0000-0000-000000000000}"/>
          </ac:spMkLst>
        </pc:spChg>
        <pc:spChg chg="mod">
          <ac:chgData name="Gustafson, Mark L." userId="e6720181-b151-4b31-910d-bf3fdb2bffc2" providerId="ADAL" clId="{F8105DE2-2584-4C19-A7C6-A8FF37908AF4}" dt="2026-10-07T16:26:43.842" v="420" actId="20577"/>
          <ac:spMkLst>
            <pc:docMk/>
            <pc:sldMk cId="0" sldId="286"/>
            <ac:spMk id="11" creationId="{00000000-0000-0000-0000-000000000000}"/>
          </ac:spMkLst>
        </pc:spChg>
      </pc:sldChg>
      <pc:sldChg chg="delSp mod">
        <pc:chgData name="Gustafson, Mark L." userId="e6720181-b151-4b31-910d-bf3fdb2bffc2" providerId="ADAL" clId="{F8105DE2-2584-4C19-A7C6-A8FF37908AF4}" dt="2026-10-07T16:26:57.074" v="421" actId="478"/>
        <pc:sldMkLst>
          <pc:docMk/>
          <pc:sldMk cId="0" sldId="287"/>
        </pc:sldMkLst>
        <pc:spChg chg="del">
          <ac:chgData name="Gustafson, Mark L." userId="e6720181-b151-4b31-910d-bf3fdb2bffc2" providerId="ADAL" clId="{F8105DE2-2584-4C19-A7C6-A8FF37908AF4}" dt="2026-10-07T16:26:57.074" v="421" actId="478"/>
          <ac:spMkLst>
            <pc:docMk/>
            <pc:sldMk cId="0" sldId="287"/>
            <ac:spMk id="10" creationId="{00000000-0000-0000-0000-000000000000}"/>
          </ac:spMkLst>
        </pc:spChg>
      </pc:sldChg>
      <pc:sldChg chg="modSp mod">
        <pc:chgData name="Gustafson, Mark L." userId="e6720181-b151-4b31-910d-bf3fdb2bffc2" providerId="ADAL" clId="{F8105DE2-2584-4C19-A7C6-A8FF37908AF4}" dt="2026-10-07T16:31:12.793" v="478" actId="20577"/>
        <pc:sldMkLst>
          <pc:docMk/>
          <pc:sldMk cId="0" sldId="288"/>
        </pc:sldMkLst>
        <pc:spChg chg="mod">
          <ac:chgData name="Gustafson, Mark L." userId="e6720181-b151-4b31-910d-bf3fdb2bffc2" providerId="ADAL" clId="{F8105DE2-2584-4C19-A7C6-A8FF37908AF4}" dt="2026-10-07T16:29:09.914" v="455" actId="20577"/>
          <ac:spMkLst>
            <pc:docMk/>
            <pc:sldMk cId="0" sldId="288"/>
            <ac:spMk id="8" creationId="{00000000-0000-0000-0000-000000000000}"/>
          </ac:spMkLst>
        </pc:spChg>
        <pc:spChg chg="mod">
          <ac:chgData name="Gustafson, Mark L." userId="e6720181-b151-4b31-910d-bf3fdb2bffc2" providerId="ADAL" clId="{F8105DE2-2584-4C19-A7C6-A8FF37908AF4}" dt="2026-10-07T16:31:12.793" v="478" actId="20577"/>
          <ac:spMkLst>
            <pc:docMk/>
            <pc:sldMk cId="0" sldId="288"/>
            <ac:spMk id="11" creationId="{00000000-0000-0000-0000-000000000000}"/>
          </ac:spMkLst>
        </pc:spChg>
      </pc:sldChg>
      <pc:sldChg chg="addSp delSp modSp mod addAnim">
        <pc:chgData name="Gustafson, Mark L." userId="e6720181-b151-4b31-910d-bf3fdb2bffc2" providerId="ADAL" clId="{F8105DE2-2584-4C19-A7C6-A8FF37908AF4}" dt="2026-10-07T16:36:25.253" v="490" actId="20577"/>
        <pc:sldMkLst>
          <pc:docMk/>
          <pc:sldMk cId="0" sldId="289"/>
        </pc:sldMkLst>
        <pc:spChg chg="mod">
          <ac:chgData name="Gustafson, Mark L." userId="e6720181-b151-4b31-910d-bf3fdb2bffc2" providerId="ADAL" clId="{F8105DE2-2584-4C19-A7C6-A8FF37908AF4}" dt="2026-10-07T16:36:25.253" v="490" actId="20577"/>
          <ac:spMkLst>
            <pc:docMk/>
            <pc:sldMk cId="0" sldId="289"/>
            <ac:spMk id="8" creationId="{00000000-0000-0000-0000-000000000000}"/>
          </ac:spMkLst>
        </pc:spChg>
        <pc:spChg chg="add del">
          <ac:chgData name="Gustafson, Mark L." userId="e6720181-b151-4b31-910d-bf3fdb2bffc2" providerId="ADAL" clId="{F8105DE2-2584-4C19-A7C6-A8FF37908AF4}" dt="2026-10-07T16:32:36.720" v="483" actId="478"/>
          <ac:spMkLst>
            <pc:docMk/>
            <pc:sldMk cId="0" sldId="289"/>
            <ac:spMk id="9" creationId="{00000000-0000-0000-0000-000000000000}"/>
          </ac:spMkLst>
        </pc:spChg>
      </pc:sldChg>
      <pc:sldChg chg="modSp mod">
        <pc:chgData name="Gustafson, Mark L." userId="e6720181-b151-4b31-910d-bf3fdb2bffc2" providerId="ADAL" clId="{F8105DE2-2584-4C19-A7C6-A8FF37908AF4}" dt="2026-10-07T14:29:05.942" v="17" actId="20577"/>
        <pc:sldMkLst>
          <pc:docMk/>
          <pc:sldMk cId="3387880822" sldId="295"/>
        </pc:sldMkLst>
        <pc:spChg chg="mod">
          <ac:chgData name="Gustafson, Mark L." userId="e6720181-b151-4b31-910d-bf3fdb2bffc2" providerId="ADAL" clId="{F8105DE2-2584-4C19-A7C6-A8FF37908AF4}" dt="2026-10-07T14:29:05.942" v="17" actId="20577"/>
          <ac:spMkLst>
            <pc:docMk/>
            <pc:sldMk cId="3387880822" sldId="295"/>
            <ac:spMk id="3" creationId="{FED7A369-5F51-D070-10B2-C4313949164E}"/>
          </ac:spMkLst>
        </pc:spChg>
      </pc:sldChg>
      <pc:sldChg chg="addSp delSp modSp add mod">
        <pc:chgData name="Gustafson, Mark L." userId="e6720181-b151-4b31-910d-bf3fdb2bffc2" providerId="ADAL" clId="{F8105DE2-2584-4C19-A7C6-A8FF37908AF4}" dt="2026-10-07T15:18:49.947" v="293" actId="1076"/>
        <pc:sldMkLst>
          <pc:docMk/>
          <pc:sldMk cId="2853003042" sldId="296"/>
        </pc:sldMkLst>
        <pc:spChg chg="mod">
          <ac:chgData name="Gustafson, Mark L." userId="e6720181-b151-4b31-910d-bf3fdb2bffc2" providerId="ADAL" clId="{F8105DE2-2584-4C19-A7C6-A8FF37908AF4}" dt="2026-10-07T15:14:01.389" v="261" actId="20577"/>
          <ac:spMkLst>
            <pc:docMk/>
            <pc:sldMk cId="2853003042" sldId="296"/>
            <ac:spMk id="2" creationId="{00000000-0000-0000-0000-000000000000}"/>
          </ac:spMkLst>
        </pc:spChg>
        <pc:spChg chg="del">
          <ac:chgData name="Gustafson, Mark L." userId="e6720181-b151-4b31-910d-bf3fdb2bffc2" providerId="ADAL" clId="{F8105DE2-2584-4C19-A7C6-A8FF37908AF4}" dt="2026-10-07T15:16:18.414" v="264" actId="478"/>
          <ac:spMkLst>
            <pc:docMk/>
            <pc:sldMk cId="2853003042" sldId="296"/>
            <ac:spMk id="4" creationId="{00000000-0000-0000-0000-000000000000}"/>
          </ac:spMkLst>
        </pc:spChg>
        <pc:spChg chg="del">
          <ac:chgData name="Gustafson, Mark L." userId="e6720181-b151-4b31-910d-bf3fdb2bffc2" providerId="ADAL" clId="{F8105DE2-2584-4C19-A7C6-A8FF37908AF4}" dt="2026-10-07T15:16:25.833" v="266" actId="478"/>
          <ac:spMkLst>
            <pc:docMk/>
            <pc:sldMk cId="2853003042" sldId="296"/>
            <ac:spMk id="5" creationId="{00000000-0000-0000-0000-000000000000}"/>
          </ac:spMkLst>
        </pc:spChg>
        <pc:spChg chg="del">
          <ac:chgData name="Gustafson, Mark L." userId="e6720181-b151-4b31-910d-bf3fdb2bffc2" providerId="ADAL" clId="{F8105DE2-2584-4C19-A7C6-A8FF37908AF4}" dt="2026-10-07T15:16:23.179" v="265" actId="478"/>
          <ac:spMkLst>
            <pc:docMk/>
            <pc:sldMk cId="2853003042" sldId="296"/>
            <ac:spMk id="6" creationId="{00000000-0000-0000-0000-000000000000}"/>
          </ac:spMkLst>
        </pc:spChg>
        <pc:spChg chg="del">
          <ac:chgData name="Gustafson, Mark L." userId="e6720181-b151-4b31-910d-bf3fdb2bffc2" providerId="ADAL" clId="{F8105DE2-2584-4C19-A7C6-A8FF37908AF4}" dt="2026-10-07T15:14:08.131" v="262" actId="478"/>
          <ac:spMkLst>
            <pc:docMk/>
            <pc:sldMk cId="2853003042" sldId="296"/>
            <ac:spMk id="7" creationId="{00000000-0000-0000-0000-000000000000}"/>
          </ac:spMkLst>
        </pc:spChg>
        <pc:spChg chg="add mod">
          <ac:chgData name="Gustafson, Mark L." userId="e6720181-b151-4b31-910d-bf3fdb2bffc2" providerId="ADAL" clId="{F8105DE2-2584-4C19-A7C6-A8FF37908AF4}" dt="2026-10-07T15:18:49.947" v="293" actId="1076"/>
          <ac:spMkLst>
            <pc:docMk/>
            <pc:sldMk cId="2853003042" sldId="296"/>
            <ac:spMk id="15" creationId="{A1CF303E-ACF0-B8C9-2928-BE5301651B06}"/>
          </ac:spMkLst>
        </pc:spChg>
        <pc:picChg chg="del">
          <ac:chgData name="Gustafson, Mark L." userId="e6720181-b151-4b31-910d-bf3fdb2bffc2" providerId="ADAL" clId="{F8105DE2-2584-4C19-A7C6-A8FF37908AF4}" dt="2026-10-07T15:14:13.496" v="263" actId="478"/>
          <ac:picMkLst>
            <pc:docMk/>
            <pc:sldMk cId="2853003042" sldId="296"/>
            <ac:picMk id="3" creationId="{00000000-0000-0000-0000-000000000000}"/>
          </ac:picMkLst>
        </pc:picChg>
        <pc:picChg chg="add mod modCrop">
          <ac:chgData name="Gustafson, Mark L." userId="e6720181-b151-4b31-910d-bf3fdb2bffc2" providerId="ADAL" clId="{F8105DE2-2584-4C19-A7C6-A8FF37908AF4}" dt="2026-10-07T15:18:03.520" v="283" actId="14100"/>
          <ac:picMkLst>
            <pc:docMk/>
            <pc:sldMk cId="2853003042" sldId="296"/>
            <ac:picMk id="10" creationId="{2D9BCB4A-B0D5-5902-8A00-F2DB9CE7E6B3}"/>
          </ac:picMkLst>
        </pc:picChg>
        <pc:picChg chg="add mod">
          <ac:chgData name="Gustafson, Mark L." userId="e6720181-b151-4b31-910d-bf3fdb2bffc2" providerId="ADAL" clId="{F8105DE2-2584-4C19-A7C6-A8FF37908AF4}" dt="2026-10-07T15:18:09.068" v="284" actId="1076"/>
          <ac:picMkLst>
            <pc:docMk/>
            <pc:sldMk cId="2853003042" sldId="296"/>
            <ac:picMk id="13" creationId="{89F82319-2686-6FE8-B941-785E1B4ABBB3}"/>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100" b="0" i="0" u="none" strike="noStrike">
                <a:solidFill>
                  <a:srgbClr val="1A1D23"/>
                </a:solidFill>
                <a:latin typeface="+mn-lt"/>
              </a:defRPr>
            </a:pPr>
            <a:r>
              <a:rPr lang="en-US" sz="1100" b="0" i="0" u="none" strike="noStrike">
                <a:solidFill>
                  <a:srgbClr val="1A1D23"/>
                </a:solidFill>
                <a:latin typeface="+mn-lt"/>
              </a:rPr>
              <a:t>Rough prevalence per 100 ED chest-pain patients</a:t>
            </a:r>
          </a:p>
        </c:rich>
      </c:tx>
      <c:overlay val="0"/>
    </c:title>
    <c:autoTitleDeleted val="0"/>
    <c:plotArea>
      <c:layout/>
      <c:barChart>
        <c:barDir val="bar"/>
        <c:grouping val="clustered"/>
        <c:varyColors val="0"/>
        <c:ser>
          <c:idx val="0"/>
          <c:order val="0"/>
          <c:tx>
            <c:strRef>
              <c:f>Sheet1!$B$1</c:f>
              <c:strCache>
                <c:ptCount val="1"/>
                <c:pt idx="0">
                  <c:v>Approx. % of undifferentiated ED chest pain</c:v>
                </c:pt>
              </c:strCache>
            </c:strRef>
          </c:tx>
          <c:spPr>
            <a:solidFill>
              <a:srgbClr val="C8102E"/>
            </a:solidFill>
            <a:effectLst/>
          </c:spPr>
          <c:invertIfNegative val="0"/>
          <c:dLbls>
            <c:numFmt formatCode="0.0&quot;%&quot;" sourceLinked="0"/>
            <c:spPr>
              <a:noFill/>
              <a:ln>
                <a:noFill/>
              </a:ln>
              <a:effectLst/>
            </c:spPr>
            <c:txPr>
              <a:bodyPr/>
              <a:lstStyle/>
              <a:p>
                <a:pPr>
                  <a:defRPr sz="1000" b="0" i="0" u="none" strike="noStrike">
                    <a:solidFill>
                      <a:srgbClr val="000000"/>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All ACS</c:v>
                </c:pt>
                <c:pt idx="1">
                  <c:v>STEMI</c:v>
                </c:pt>
                <c:pt idx="2">
                  <c:v>aVR + diffuse STD</c:v>
                </c:pt>
                <c:pt idx="3">
                  <c:v>Wellens</c:v>
                </c:pt>
                <c:pt idx="4">
                  <c:v>Isolated posterior MI</c:v>
                </c:pt>
                <c:pt idx="5">
                  <c:v>De Winter</c:v>
                </c:pt>
                <c:pt idx="6">
                  <c:v>Dissection</c:v>
                </c:pt>
                <c:pt idx="7">
                  <c:v>PE</c:v>
                </c:pt>
              </c:strCache>
            </c:strRef>
          </c:cat>
          <c:val>
            <c:numRef>
              <c:f>Sheet1!$B$2:$B$9</c:f>
              <c:numCache>
                <c:formatCode>General</c:formatCode>
                <c:ptCount val="8"/>
                <c:pt idx="0">
                  <c:v>12</c:v>
                </c:pt>
                <c:pt idx="1">
                  <c:v>3</c:v>
                </c:pt>
                <c:pt idx="2">
                  <c:v>0.8</c:v>
                </c:pt>
                <c:pt idx="3">
                  <c:v>1.5</c:v>
                </c:pt>
                <c:pt idx="4">
                  <c:v>0.5</c:v>
                </c:pt>
                <c:pt idx="5">
                  <c:v>0.1</c:v>
                </c:pt>
                <c:pt idx="6">
                  <c:v>0.3</c:v>
                </c:pt>
                <c:pt idx="7">
                  <c:v>1.5</c:v>
                </c:pt>
              </c:numCache>
            </c:numRef>
          </c:val>
          <c:extLst>
            <c:ext xmlns:c16="http://schemas.microsoft.com/office/drawing/2014/chart" uri="{C3380CC4-5D6E-409C-BE32-E72D297353CC}">
              <c16:uniqueId val="{00000000-B125-0840-AF17-EE40A8ABDFDB}"/>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A1D23"/>
                </a:solidFill>
                <a:latin typeface="+mn-lt"/>
              </a:defRPr>
            </a:pPr>
            <a:endParaRPr lang="en-US"/>
          </a:p>
        </c:txPr>
        <c:crossAx val="2094734552"/>
        <c:crosses val="autoZero"/>
        <c:auto val="1"/>
        <c:lblAlgn val="ctr"/>
        <c:lblOffset val="100"/>
        <c:noMultiLvlLbl val="1"/>
      </c:catAx>
      <c:valAx>
        <c:axId val="2094734552"/>
        <c:scaling>
          <c:orientation val="minMax"/>
          <c:max val="14"/>
        </c:scaling>
        <c:delete val="0"/>
        <c:axPos val="t"/>
        <c:majorGridlines>
          <c:spPr>
            <a:ln w="6350" cap="flat">
              <a:solidFill>
                <a:srgbClr val="E5E5E5"/>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4A4F5A"/>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1CA7C9-B045-27AB-E7C4-94E1891E38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E6FA813-2B42-0B84-63EB-C130271A05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D5D6AC-5BDF-44DB-BA37-B006A15D0CE1}" type="datetimeFigureOut">
              <a:rPr lang="en-US" smtClean="0"/>
              <a:t>10/7/26</a:t>
            </a:fld>
            <a:endParaRPr lang="en-US"/>
          </a:p>
        </p:txBody>
      </p:sp>
      <p:sp>
        <p:nvSpPr>
          <p:cNvPr id="4" name="Footer Placeholder 3">
            <a:extLst>
              <a:ext uri="{FF2B5EF4-FFF2-40B4-BE49-F238E27FC236}">
                <a16:creationId xmlns:a16="http://schemas.microsoft.com/office/drawing/2014/main" id="{9C0AAEE5-7A01-2B18-7A20-A9BD3EC2BB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1F0C53F-A48B-5983-6FD5-082AAE05F4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1E4912-AE0F-40E9-BD65-795154365AC1}" type="slidenum">
              <a:rPr lang="en-US" smtClean="0"/>
              <a:t>‹#›</a:t>
            </a:fld>
            <a:endParaRPr lang="en-US"/>
          </a:p>
        </p:txBody>
      </p:sp>
    </p:spTree>
    <p:extLst>
      <p:ext uri="{BB962C8B-B14F-4D97-AF65-F5344CB8AC3E}">
        <p14:creationId xmlns:p14="http://schemas.microsoft.com/office/powerpoint/2010/main" val="2559795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A710C4-5BC3-B24A-ACDF-01C00D92EE3F}" type="datetimeFigureOut">
              <a:rPr lang="en-US" smtClean="0"/>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44513-335D-4F42-A72D-B5A940EC5527}" type="slidenum">
              <a:rPr lang="en-US" smtClean="0"/>
              <a:t>‹#›</a:t>
            </a:fld>
            <a:endParaRPr lang="en-US"/>
          </a:p>
        </p:txBody>
      </p:sp>
    </p:spTree>
    <p:extLst>
      <p:ext uri="{BB962C8B-B14F-4D97-AF65-F5344CB8AC3E}">
        <p14:creationId xmlns:p14="http://schemas.microsoft.com/office/powerpoint/2010/main" val="680467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844513-335D-4F42-A72D-B5A940EC5527}" type="slidenum">
              <a:rPr lang="en-US" smtClean="0"/>
              <a:t>1</a:t>
            </a:fld>
            <a:endParaRPr lang="en-US"/>
          </a:p>
        </p:txBody>
      </p:sp>
    </p:spTree>
    <p:extLst>
      <p:ext uri="{BB962C8B-B14F-4D97-AF65-F5344CB8AC3E}">
        <p14:creationId xmlns:p14="http://schemas.microsoft.com/office/powerpoint/2010/main" val="164270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[4:30–6:30] This is Objective 1 in one slide, and it's the slide I'd screenshot. Three buckets: vitals, history, exam. If any bullet here is present, the disposition conversation is over — they're going.
Vital signs: the cheapest test you own and the one most often skipped. Two arm pressures take 90 seconds. Pulsus paradoxus takes a manual cuff and patience. Teach the MA to flag any HR &gt; 100 in a chest-pain patient before you walk in.
History: "abrupt" is the single most underweighted word in chest pain. Patients with ACS usually describe a crescendo over minutes; patients with dissection, PTX, PE and rupture describe a switch being flipped. Ask "did it start in a second, or build up?"
Exam: you're not looking for subtle things. You're looking for a murmur that wasn't there last year, one side of the chest that's quiet, a neck vein you can see from the door.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[6:30–8:30] ACS is the common killer, so the base rate is the highest of the six. Three teaching points:
1. The LR table (Swap &amp; Nagurney, JAMA 2005; Tintinalli 9e). Radiation to BOTH arms is the single strongest historical feature — LR+ 7. Diaphoresis and exertional pain help modestly. The negatives matter too: pleuritic, positional, and palpation-reproducible pain each have LR ~0.2–0.3 — helpful, but 0.3 × a 5% pretest is still 1.5%, so none of them is a rule-out on its own (Body et al. showed reproducible pain was present in ~ 1 in 6 confirmed MIs).
2. Response to nitro/GI cocktail: LR ≈ 1. Please stop using it as a test. Esophageal spasm responds to nitro; MI responds to Maalox by coincidence.
3. The office has no troponin. The HEART score was derived and validated with a troponin — without the T you cannot call anyone low risk by HEART. What you CAN do: ECG in 10 minutes, compare to old, and ask whether this is new/changing (unstable) or months-old and predictable (stable).
Aspirin caveat: if the story is abrupt/tearing/back/pulse deficit, hold the aspirin until the aorta is imaged.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[8:30–10:30] Dissection is rare — 3 per 1,000 ED chest pain — but it's the diagnosis most often sued, because it masquerades as ACS and the usual ACS treatment (aspirin, heparin, cath) is catastrophic.
LRs from Klompas, JAMA 2002 Rational Clinical Examination: "tearing/ripping" is specific but the confidence interval is wide and only ~half of patients use the word. Abrupt onset is the sensitive one — if the pain built up gradually, LR− 0.3. Pulse deficit or arm-to-arm BP difference LR+ 5.7 — that's your two-arm BP. Focal neuro deficit LR+ 6–33.
ADD-RS (aortic dissection detection risk score) from the 2010 AHA guideline: three columns — </a:t>
            </a:r>
            <a:r>
              <a:rPr lang="en-US" b="1" dirty="0"/>
              <a:t>high-risk conditions (Marfan, family history, known aneurysm, prior aortic manipulation), high-risk pain (abrupt, severe, tearing), high-risk exam (pulse deficit, BP differential, new AR murmur, hypotension, neuro deficit). </a:t>
            </a:r>
            <a:r>
              <a:rPr lang="en-US" dirty="0"/>
              <a:t>One point per column. ADvISED (Nazerian, Circulation 2018): ADD-RS 0–1 plus D-dimer &lt;500 missed ~0.3% — that's the only validated rule-out pathway, and it needs a D-dimer, which means they're probably leaving your office anyway.
Office pearl: the patient with "ACS" and a normal ECG whose pain started in one second and went to the back — image the aorta before you give aspirin.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[10:30–12:30] PE is the suspect with no good bedside finding. Chunilal's JAMA 2003 Rational Clinical Exam concluded no individual symptom or sign is useful enough; the best "test" is structured gestalt. That's why we use rules.
Walk the three steps: (1) Gestalt — are you actually thinking PE? If it's your leading diagnosis, skip PERC. (2) PERC — only valid when pretest is &lt; 15%; eight items, all must be negative. Kline 2004 derivation, PROPER 2018 validation in the ED: miss rate 0.1%. The most common reasons PERC fails in the office: age ≥ 50 and estrogen use. (3) Wells + D-dimer: Wells ≤ 4 (PE unlikely) and a negative age-adjusted D-dimer rules out; anything else goes to CT.
Vital sign pearl: a resting HR of 95 in someone who normally runs 65 is tachycardia for them. Look at the old chart.
Disposition: the moment you need a D-dimer and the result won't be back before your office closes — or the patient has any abnormal vital — they go. A PE on a couch at home is how people die of PE.</a:t>
            </a:r>
          </a:p>
          <a:p>
            <a:endParaRPr lang="en-US" dirty="0"/>
          </a:p>
          <a:p>
            <a:r>
              <a:rPr lang="en-US" dirty="0"/>
              <a:t>PESIT Trial-17% of syncope is a PE.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[12:30–14:00] Tamponade is rare in undifferentiated chest pain but it hides inside a common diagnosis — pericarditis — which you manage in the office all the time. The Roy JAMA 2007 Rational Clinical Exam numbers are humbling: hypotension in only a quarter, muffled heart sounds in a quarter. Beck's triad is a boards answer, not a bedside one.
The one thing worth doing: a pulsus paradoxus. &gt;12 mmHg carries LR+ 5.9, and ≤10 mmHg has LR− 0.03 — it's actually a decent rule-out. Takes two minutes with a manual cuff; the slide has the technique.
If you have POCUS: a circumferential effusion with RV diastolic collapse and a plethoric IVC — that's the diagnosis, and that patient goes by ambulance.
Context is everything: pericarditis in a 25-year-old after a cold rarely tamponades; pericarditis in a dialysis patient, an anticoagulated patient, a patient with lung cancer, or 2 weeks after an ablation — that's a different animal.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[14:00–15:00] Pneumothorax splits cleanly. Tension PTX is a vital-sign diagnosis — you don't need a stethoscope, you need a pulse-ox and a blood pressure — and it goes by ambulance. Simple PTX is an imaging diagnosis, and the exam is bad at small ones: breath sounds are "decreased" in maybe half.
POCUS changes the game here (Alrajab 2013 meta-analysis: pooled sensitivity ~79%, specificity 98%, versus ~40% sensitivity for chest radiograph). If your office has a probe and someone trained, absent lung sliding with a lung point is diagnostic in 60 seconds.
Disposition nuance: the 2023 BTS guideline supports conservative management of small, minimally symptomatic primary PTX — but that decision requires a CXR, a measured size, and a follow-up film. Your job is to get the picture, not to decide it's fine because he's not hypoxic.</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[15:00–16:00] Boerhaave is the suspect everyone forgets because it's the rarest. It's on this slide for one reason: time-dependent mortality. Brinster's review — mortality in the first 24 hours is ~10–25%; after 24 hours it's 40–60%. These patients get labeled as "GERD after a bad night" and come back septic.
The single question: "Which came first, the vomiting or the pain?" Pain-then-vomiting is MI, pancreatitis, dissection. Vomiting-then-pain — especially violent retching — is a tear until proven otherwise.
Exam: palpate the neck. Subcutaneous emphysema is only ~30% sensitive but when it's there, the diagnosis is made. Hamman's crunch is a party trick; don't wait for it.
No office workup exists. CT with oral contrast in the ED. Keep them NPO.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[16:00–16:30] Pause here. This is the Deadly Six on one card; tell them it'll be in the handout. The "office test that matters" column is deliberately short — most of these need a test you don't have, which is itself the disposition answer.
Transition: "Now — the ACS cases that pass through this whole lineup with a normal troponin and a normal-looking ECG. Let's talk about the ECGs that lie."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[17:00–18:15] Wellens: the classic office miss, because the patient feels fine. The pattern is recorded in the pain-free interval; the artery has reperfused for now. de Zwaan's original series: 18% of UA admissions, and 75% of the untreated went on to anterior MI within a mean of 8.5 days. Rhinehardt's follow-up series similar.
Two traps: (1) troponin is frequently normal — a negative troponin does not downgrade a Wellens ECG; (2) the reflex "let's get an outpatient stress test" is the wrong reflex — that's a critical proximal LAD lesion and exercise can occlude it. These patients go to the ED today for admission and angiography.
Differential: RV strain from PE (TWI V1–V4 plus inferior), hypertrophic cardiomyopathy, pediatric/juvenile T pattern, raised ICP. Compare with the old ECG — a NEW biphasic or deep TWI in V2–V3 in a patient with recent chest pain is Wellens until cath says otherwise.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[18:15–19:15] Two "first minutes" patterns. De Winter (NEJM 2008 letter): 2% of 1,890 anterior MIs, mean age 50, and — importantly — it is a static pattern; it doesn't march on into ST elevation, so waiting for "evolution" is a mistake. The ACC 2022 expert consensus on chest pain ECGs lists it as a STEMI equivalent for cath-lab activation.
Hyperacute T waves are the earliest finding — the ST segment hasn't lifted yet. Key is proportion: a T wave that dwarfs its QRS in V2–V4. In the office, you will see this in the patient whose pain started 20 minutes ago. Action: 911, aspirin, and send a copy of the ECG with the patient; the ED's repeat ECG will likely show STE.
Both patterns: if you're not sure, treat the patient, not the tracing — ongoing ischemic pain + a "funny-looking" ECG goes by ambulance regardless of the name you give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[19:15–20:30] aVR: the most over-called and under-understood lead. ST elevation in aVR with widespread ST depression means the whole subendocardium is ischemic — that's left main or triple vessel disease when there's ongoing chest pain and a normal rhythm, but it's also what SVT at 180, a hemoglobin of 5, or sepsis looks like. Kosuge and others: present in ~5–10% of NSTE-ACS and it carries roughly a 3–4× mortality. In undifferentiated ED chest pain it's well under 1%. The office takeaway is simpler: ST depression of any kind in a chest-pain patient is an ED-now ECG.
The rogues' gallery on the right — I won't belabor each. The one to actually remember is posterior MI, because it's the most common isolated miss: ST depression in V1–V3 with upright T waves and a tall R in V1 — that's ST elevation seen from the back. Posterior leads V7–V9 confirm. The rest — modified Sgarbossa for LBBB and paced rhythms, the South African flag, Aslanger — are the names you'll hear from the ED when we call you back.
Rule for all of them: new ST depression, new T-wave inversion in a territory, or anything you'd describe as "weird" on a chest-pain ECG is not a 72-hour cardiology referral. It's an ED visit today.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[19:15–20:30] aVR: the most over-called and under-understood lead. ST elevation in aVR with widespread ST depression means the whole subendocardium is ischemic — that's left main or triple vessel disease when there's ongoing chest pain and a normal rhythm, but it's also what SVT at 180, a hemoglobin of 5, or sepsis looks like. Kosuge and others: present in ~5–10% of NSTE-ACS and it carries roughly a 3–4× mortality. In undifferentiated ED chest pain it's well under 1%. The office takeaway is simpler: ST depression of any kind in a chest-pain patient is an ED-now ECG.
The rogues' gallery on the right — I won't belabor each. The one to actually remember is posterior MI, because it's the most common isolated miss: ST depression in V1–V3 with upright T waves and a tall R in V1 — that's ST elevation seen from the back. Posterior leads V7–V9 confirm. The rest — modified Sgarbossa for LBBB and paced rhythms, the South African flag, Aslanger — are the names you'll hear from the ED when we call you back.
Rule for all of them: new ST depression, new T-wave inversion in a territory, or anything you'd describe as "weird" on a chest-pain ECG is not a 72-hour cardiology referral. It's an ED visit today.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[20:30–21:00] One chart, one point. STEMI is ~3% of ED chest pain; each of the equivalents is under 2%. These are rough numbers pulled from different cohorts — don't quote decimals — the shape is what matters. Rare plus high-stakes is exactly what gets missed, which is why I spent five minutes on it. Transition to Objective 2: now that we know who's dangerous, who can actually stay?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[21:00–22:30] Objective 2. The tool I want you to use is the Marburg Heart Score because it was derived and validated in primary care, not the ED — five items, no troponin, no imaging. 0–2 = ~2–3% CAD; ≥3 = ~20%+. External validation (Haasenritter, BJGP 2012) gave sensitivity 87%, specificity 81%; the INTERCHEST pooled analysis (Aerts, J Clin Epidemiol 2017) built a related rule from five cohorts. Its limit: it predicts stable CAD as the cause of the pain; it was never meant to disposition a patient with pain right now, abnormal vitals, or an abnormal ECG. Those are excluded before you ever score.
The right-hand column is the checklist. The item I'd underline is "ECG unchanged from prior" — "normal" is a weaker statement than "unchanged". A biphasic T in V2 can be a normal variant until you see last year's ECG was flat.
Note: stable vs acute is the real fork. The 2021 AHA/ACC chest pain guideline draws exactly that line — new onset or changing pattern is acute chest pain and belongs in the ED; stable, predictable, months-old is the office.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[22:30–24:00] Objective 3 — the money slide. Five rungs. The top two are "go"; the bottom three are "stay" in some form.
Three rules that settle most arguments:
1. If you need a test you can't get back today to be comfortable — troponin, D-dimer, CT, a chest film — the patient goes to the ED. You can't disposition on a result you don't have.
2. If you're reaching for aspirin, you're reaching for the phone. Ongoing pain that you believe is ischemic travels by ambulance, not in the passenger seat with a spouse — ~5% of these patients have a dysrhythmia in the first hour, and a car can't defibrillate.
3. "Pain-free now" is not "low risk." It's the setting for Wellens and for unstable angina. Pattern change within the last 2 weeks is acute chest pain per the 2021 guideline and belongs on rung 4, not rung 2.
Rung 3 is deliberately narrow: same-day troponin pathways exist in some systems and not others. If yours can't act on a positive troponin at 6 pm, that patient is rung 4.</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[24:00–24:45] Quick practical slide. Two things people get wrong: calling 911 last instead of first, and giving oxygen to a patient saturating 97%. The aspirin-hold for dissection is the only nuance that matters. Send the ECG — a photo on a phone is fine — because the comparison is the thing we need most.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[25:00–26:00] Read it, let them vote. The case is engineered so every soft signal says "stay": Marburg 1, pain-free, reproducible tenderness, antacid response. Give them 30 seconds.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[26:00–27:00] Verdict: GO. The lesson is hierarchy — the ECG sits above the score. Marburg, HEART, PERC: every one of them assumes you've already looked at the ECG and it's not the problem. Here the ECG IS the problem.
Ask the room: who would have ordered a stress test? Be gentle — it's the natural reflex, and it's the specific thing that kills the Wellens patient. Also surface the anginal-equivalent point: "indigestion" in a diabetic woman over 50 earns an ECG every time, even on a refill visit.
Disposition nuance for the purists: pain-free, normal vitals — car is OK with instructions; many of us would still call the ambulance given the LAD lesion. Either is defensible; outpatient referral is not.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[27:00–27:45] Vote. The bait: PERC-negative, normal everything, getting better, and mechanical onset (lifting). Many will say stay/MSK.</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[27:45–28:30] Verdict: GO, but by car — rung 4 on the ladder. The point is "right tool, right question." PERC was applied correctly and does exclude PE; it was never asked about pneumothorax. The exam is the trap: equal breath sounds is a normal finding in a meaningful fraction of pneumothoraces.
Second point: a disposition can be "needs imaging today" without being "needs an ambulance." If your office had a probe or an X-ray, this patient could potentially have stayed. Disposition follows the test you need.
If someone argues MSK: ask what they'd document if the patient comes back with a 40% PTX next week after flying to see his parents.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[28:30–29:15] Vote. Bait: pain resolving, bradycardia-ish, no prior ECG so the strain pattern is "probably old", and a confident colleague offering a tidy story. The thing the ACS story does — aspirin — is the thing that hurts him.</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911. Hit the three findings: abrupt onset, arm-to-arm BP difference, new diastolic murmur. Any one of them should stop the aspirin; all three are a dissection until a CT says otherwise. ADD-RS 2 means no D-dimer, straight to CTA.</a:t>
            </a:r>
            <a:r>
              <a:rPr lang="en-US"/>
              <a:t>
</a:t>
            </a:r>
          </a:p>
          <a:p>
            <a:r>
              <a:rPr lang="en-US"/>
              <a:t>Close </a:t>
            </a:r>
            <a:r>
              <a:rPr lang="en-US" dirty="0"/>
              <a:t>the loop with the partner's plan: nothing in it is crazy on the surface. The error isn't knowledge — everyone in the room knows dissection — it's that the vital signs were taken and not weighed. The two-arm BP was done by the MA, which is the whole point of training the front of the office to flag it.
Wrap: three cases, three "pain-free / improving" patients, three gos. That's deliberate — "feels better now" is the most dangerous phrase in chest pain.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4713-BEA5-54D5-AD7A-499C4481E3B8}"/>
              </a:ext>
            </a:extLst>
          </p:cNvPr>
          <p:cNvSpPr>
            <a:spLocks noGrp="1"/>
          </p:cNvSpPr>
          <p:nvPr>
            <p:ph type="ctrTitle"/>
          </p:nvPr>
        </p:nvSpPr>
        <p:spPr>
          <a:xfrm>
            <a:off x="1524000" y="1122363"/>
            <a:ext cx="5679233" cy="238760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EA4AE2E-0732-54EB-12DC-D620FCBED3CE}"/>
              </a:ext>
            </a:extLst>
          </p:cNvPr>
          <p:cNvSpPr>
            <a:spLocks noGrp="1"/>
          </p:cNvSpPr>
          <p:nvPr>
            <p:ph type="subTitle" idx="1"/>
          </p:nvPr>
        </p:nvSpPr>
        <p:spPr>
          <a:xfrm>
            <a:off x="1524000" y="3602038"/>
            <a:ext cx="5679233" cy="1655762"/>
          </a:xfrm>
        </p:spPr>
        <p:txBody>
          <a:bodyPr/>
          <a:lstStyle>
            <a:lvl1pPr marL="0" indent="0" algn="l">
              <a:buNone/>
              <a:defRPr sz="2400">
                <a:solidFill>
                  <a:srgbClr val="96969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44279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AFC5A-CDF9-5551-845A-EF54D9D47DAD}"/>
              </a:ext>
            </a:extLst>
          </p:cNvPr>
          <p:cNvSpPr>
            <a:spLocks noGrp="1"/>
          </p:cNvSpPr>
          <p:nvPr>
            <p:ph type="title"/>
          </p:nvPr>
        </p:nvSpPr>
        <p:spPr>
          <a:xfrm>
            <a:off x="838199" y="635713"/>
            <a:ext cx="1053581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F536DF-BD6D-22C6-6F12-AC69CC136764}"/>
              </a:ext>
            </a:extLst>
          </p:cNvPr>
          <p:cNvSpPr>
            <a:spLocks noGrp="1"/>
          </p:cNvSpPr>
          <p:nvPr>
            <p:ph idx="1"/>
          </p:nvPr>
        </p:nvSpPr>
        <p:spPr>
          <a:xfrm>
            <a:off x="838199" y="2108718"/>
            <a:ext cx="10535816" cy="2929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5116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857B9-5788-733F-C436-FD527B71394C}"/>
              </a:ext>
            </a:extLst>
          </p:cNvPr>
          <p:cNvSpPr>
            <a:spLocks noGrp="1"/>
          </p:cNvSpPr>
          <p:nvPr>
            <p:ph type="title"/>
          </p:nvPr>
        </p:nvSpPr>
        <p:spPr>
          <a:xfrm>
            <a:off x="838200" y="1014743"/>
            <a:ext cx="10215595" cy="1081492"/>
          </a:xfrm>
        </p:spPr>
        <p:txBody>
          <a:bodyPr anchor="b"/>
          <a:lstStyle>
            <a:lvl1pPr algn="l">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43E126F-6BB1-D8FA-5D7D-4D25BCE2D25A}"/>
              </a:ext>
            </a:extLst>
          </p:cNvPr>
          <p:cNvSpPr>
            <a:spLocks noGrp="1"/>
          </p:cNvSpPr>
          <p:nvPr>
            <p:ph type="body" idx="1"/>
          </p:nvPr>
        </p:nvSpPr>
        <p:spPr>
          <a:xfrm>
            <a:off x="832065" y="2343004"/>
            <a:ext cx="652067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4421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45217-CB37-A8DC-FB17-32B52B4D5829}"/>
              </a:ext>
            </a:extLst>
          </p:cNvPr>
          <p:cNvSpPr>
            <a:spLocks noGrp="1"/>
          </p:cNvSpPr>
          <p:nvPr>
            <p:ph type="title"/>
          </p:nvPr>
        </p:nvSpPr>
        <p:spPr>
          <a:xfrm>
            <a:off x="2756418" y="309807"/>
            <a:ext cx="6831563"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816C47C-6391-F595-ED9F-B6D2439D6808}"/>
              </a:ext>
            </a:extLst>
          </p:cNvPr>
          <p:cNvSpPr>
            <a:spLocks noGrp="1"/>
          </p:cNvSpPr>
          <p:nvPr>
            <p:ph sz="half" idx="1"/>
          </p:nvPr>
        </p:nvSpPr>
        <p:spPr>
          <a:xfrm>
            <a:off x="838200" y="1825625"/>
            <a:ext cx="5181600" cy="40597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B11C5E-E0F0-AF42-4D7C-189CCE80A0A0}"/>
              </a:ext>
            </a:extLst>
          </p:cNvPr>
          <p:cNvSpPr>
            <a:spLocks noGrp="1"/>
          </p:cNvSpPr>
          <p:nvPr>
            <p:ph sz="half" idx="2"/>
          </p:nvPr>
        </p:nvSpPr>
        <p:spPr>
          <a:xfrm>
            <a:off x="6172200" y="1825625"/>
            <a:ext cx="5181600" cy="40597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7150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097E-BAAF-B957-FB8C-2D9C50171C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3F1A3E-D1D0-BCA3-B728-E9C69E10EA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D12119-DB28-4703-24EE-128B19D69ECD}"/>
              </a:ext>
            </a:extLst>
          </p:cNvPr>
          <p:cNvSpPr>
            <a:spLocks noGrp="1"/>
          </p:cNvSpPr>
          <p:nvPr>
            <p:ph sz="half" idx="2"/>
          </p:nvPr>
        </p:nvSpPr>
        <p:spPr>
          <a:xfrm>
            <a:off x="839788" y="2505075"/>
            <a:ext cx="5157787" cy="33265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68D7C1-DAE1-0AEF-42C9-4419D22D16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13350B-9F2D-311B-F56F-7D8298E46557}"/>
              </a:ext>
            </a:extLst>
          </p:cNvPr>
          <p:cNvSpPr>
            <a:spLocks noGrp="1"/>
          </p:cNvSpPr>
          <p:nvPr>
            <p:ph sz="quarter" idx="4"/>
          </p:nvPr>
        </p:nvSpPr>
        <p:spPr>
          <a:xfrm>
            <a:off x="6172200" y="2505075"/>
            <a:ext cx="5183188" cy="33265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593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A8C8-E9D8-CE99-50D1-AED263EB4E83}"/>
              </a:ext>
            </a:extLst>
          </p:cNvPr>
          <p:cNvSpPr>
            <a:spLocks noGrp="1"/>
          </p:cNvSpPr>
          <p:nvPr>
            <p:ph type="title"/>
          </p:nvPr>
        </p:nvSpPr>
        <p:spPr>
          <a:xfrm>
            <a:off x="744894" y="2766218"/>
            <a:ext cx="6831563" cy="1325563"/>
          </a:xfrm>
        </p:spPr>
        <p:txBody>
          <a:bodyPr/>
          <a:lstStyle/>
          <a:p>
            <a:r>
              <a:rPr lang="en-US"/>
              <a:t>Click to edit Master title style</a:t>
            </a:r>
            <a:endParaRPr lang="en-US" dirty="0"/>
          </a:p>
        </p:txBody>
      </p:sp>
    </p:spTree>
    <p:extLst>
      <p:ext uri="{BB962C8B-B14F-4D97-AF65-F5344CB8AC3E}">
        <p14:creationId xmlns:p14="http://schemas.microsoft.com/office/powerpoint/2010/main" val="48510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0229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93406-E3D8-C53A-B149-40C72F83B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630459-84DB-EA22-E9C9-3A10D2E630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C95CE28-D587-1556-80BC-540E125EF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38906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A596-189E-DD5A-6F91-5D41EEA7F6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82AAF0-954F-0EDC-391A-E459276CAA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9E6806-97A6-5DE7-2146-0FA68AFF91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89254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LIGH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wrap="square" rtlCol="0"/>
          <a:lstStyle>
            <a:lvl1pPr marL="0" indent="0">
              <a:buNone/>
              <a:defRPr lang="en-US" sz="3733" b="1" dirty="0">
                <a:solidFill>
                  <a:schemeClr val="tx1"/>
                </a:solidFill>
              </a:defRPr>
            </a:lvl1pPr>
          </a:lstStyle>
          <a:p>
            <a:pPr marL="0" indent="0">
              <a:buNone/>
            </a:pPr>
            <a:endParaRPr lang="en-US" sz="3733" dirty="0"/>
          </a:p>
        </p:txBody>
      </p:sp>
      <p:sp>
        <p:nvSpPr>
          <p:cNvPr id="3" name="Text 0"/>
          <p:cNvSpPr/>
          <p:nvPr/>
        </p:nvSpPr>
        <p:spPr>
          <a:xfrm>
            <a:off x="609600" y="6400800"/>
            <a:ext cx="7315200" cy="365760"/>
          </a:xfrm>
          <a:prstGeom prst="rect">
            <a:avLst/>
          </a:prstGeom>
          <a:noFill/>
          <a:ln/>
        </p:spPr>
        <p:txBody>
          <a:bodyPr wrap="square" lIns="0" tIns="0" rIns="0" bIns="0" rtlCol="0" anchor="ctr"/>
          <a:lstStyle/>
          <a:p>
            <a:pPr marL="0" indent="0">
              <a:buNone/>
            </a:pPr>
            <a:r>
              <a:rPr lang="en-US" sz="1200" dirty="0">
                <a:solidFill>
                  <a:schemeClr val="tx2"/>
                </a:solidFill>
              </a:rPr>
              <a:t>Chest Pain: Who Can Stay, Who Must Go</a:t>
            </a:r>
            <a:endParaRPr lang="en-US" sz="1200" dirty="0"/>
          </a:p>
        </p:txBody>
      </p:sp>
    </p:spTree>
    <p:extLst>
      <p:ext uri="{BB962C8B-B14F-4D97-AF65-F5344CB8AC3E}">
        <p14:creationId xmlns:p14="http://schemas.microsoft.com/office/powerpoint/2010/main" val="3872206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ARK">
    <p:bg>
      <p:bgPr>
        <a:solidFill>
          <a:srgbClr val="1A1D23"/>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50720"/>
            <a:ext cx="10728960" cy="1950720"/>
          </a:xfrm>
          <a:prstGeom prst="rect">
            <a:avLst/>
          </a:prstGeom>
          <a:noFill/>
          <a:ln/>
        </p:spPr>
        <p:txBody>
          <a:bodyPr wrap="square" rtlCol="0"/>
          <a:lstStyle>
            <a:lvl1pPr marL="0" indent="0">
              <a:buNone/>
              <a:defRPr lang="en-US" sz="5333" b="1" dirty="0">
                <a:solidFill>
                  <a:schemeClr val="bg1"/>
                </a:solidFill>
              </a:defRPr>
            </a:lvl1pPr>
          </a:lstStyle>
          <a:p>
            <a:pPr marL="0" indent="0">
              <a:buNone/>
            </a:pPr>
            <a:endParaRPr lang="en-US" sz="5333" dirty="0"/>
          </a:p>
        </p:txBody>
      </p:sp>
      <p:sp>
        <p:nvSpPr>
          <p:cNvPr id="3" name="Text 0"/>
          <p:cNvSpPr>
            <a:spLocks noGrp="1"/>
          </p:cNvSpPr>
          <p:nvPr>
            <p:ph type="body" idx="101" hasCustomPrompt="1"/>
          </p:nvPr>
        </p:nvSpPr>
        <p:spPr>
          <a:xfrm>
            <a:off x="731520" y="4023360"/>
            <a:ext cx="10728960" cy="1463040"/>
          </a:xfrm>
          <a:prstGeom prst="rect">
            <a:avLst/>
          </a:prstGeom>
          <a:noFill/>
          <a:ln/>
        </p:spPr>
        <p:txBody>
          <a:bodyPr wrap="square" rtlCol="0"/>
          <a:lstStyle>
            <a:lvl1pPr marL="0" indent="0">
              <a:buNone/>
              <a:defRPr lang="en-US" sz="2400" dirty="0">
                <a:solidFill>
                  <a:schemeClr val="bg2"/>
                </a:solidFill>
              </a:defRPr>
            </a:lvl1pPr>
          </a:lstStyle>
          <a:p>
            <a:pPr marL="0" indent="0">
              <a:buNone/>
            </a:pPr>
            <a:endParaRPr lang="en-US" sz="2400" dirty="0"/>
          </a:p>
        </p:txBody>
      </p:sp>
    </p:spTree>
    <p:extLst>
      <p:ext uri="{BB962C8B-B14F-4D97-AF65-F5344CB8AC3E}">
        <p14:creationId xmlns:p14="http://schemas.microsoft.com/office/powerpoint/2010/main" val="784615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7B5524-E99F-8DCE-D667-81BD3E041765}"/>
              </a:ext>
            </a:extLst>
          </p:cNvPr>
          <p:cNvSpPr>
            <a:spLocks noGrp="1"/>
          </p:cNvSpPr>
          <p:nvPr>
            <p:ph type="title"/>
          </p:nvPr>
        </p:nvSpPr>
        <p:spPr>
          <a:xfrm>
            <a:off x="838200" y="1428815"/>
            <a:ext cx="6831563"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37DE0-0A3F-10F2-3B4E-A4FE6F2B1F15}"/>
              </a:ext>
            </a:extLst>
          </p:cNvPr>
          <p:cNvSpPr>
            <a:spLocks noGrp="1"/>
          </p:cNvSpPr>
          <p:nvPr>
            <p:ph type="body" idx="1"/>
          </p:nvPr>
        </p:nvSpPr>
        <p:spPr>
          <a:xfrm>
            <a:off x="838200" y="2957804"/>
            <a:ext cx="6831563" cy="29298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755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005EB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9A127-FCE3-8632-A95D-3B1027513887}"/>
              </a:ext>
            </a:extLst>
          </p:cNvPr>
          <p:cNvSpPr>
            <a:spLocks noGrp="1"/>
          </p:cNvSpPr>
          <p:nvPr>
            <p:ph type="ctrTitle"/>
          </p:nvPr>
        </p:nvSpPr>
        <p:spPr>
          <a:xfrm>
            <a:off x="330926" y="309718"/>
            <a:ext cx="6872307" cy="2916237"/>
          </a:xfrm>
        </p:spPr>
        <p:txBody>
          <a:bodyPr>
            <a:normAutofit fontScale="90000"/>
          </a:bodyPr>
          <a:lstStyle/>
          <a:p>
            <a:r>
              <a:rPr lang="en-US" sz="6000" dirty="0"/>
              <a:t>Chest Pain Emergencies in the Primary Care Office: </a:t>
            </a:r>
            <a:r>
              <a:rPr lang="en-US" sz="4000" i="1" dirty="0"/>
              <a:t>Who Can Stay, Who Must Go?</a:t>
            </a:r>
            <a:endParaRPr lang="en-US" i="1" dirty="0"/>
          </a:p>
        </p:txBody>
      </p:sp>
      <p:sp>
        <p:nvSpPr>
          <p:cNvPr id="3" name="Subtitle 2">
            <a:extLst>
              <a:ext uri="{FF2B5EF4-FFF2-40B4-BE49-F238E27FC236}">
                <a16:creationId xmlns:a16="http://schemas.microsoft.com/office/drawing/2014/main" id="{0F9ECA74-EE63-EB48-E7A5-9F43A7D52E10}"/>
              </a:ext>
            </a:extLst>
          </p:cNvPr>
          <p:cNvSpPr>
            <a:spLocks noGrp="1"/>
          </p:cNvSpPr>
          <p:nvPr>
            <p:ph type="subTitle" idx="1"/>
          </p:nvPr>
        </p:nvSpPr>
        <p:spPr>
          <a:xfrm>
            <a:off x="330926" y="4799300"/>
            <a:ext cx="7063896" cy="2133599"/>
          </a:xfrm>
        </p:spPr>
        <p:txBody>
          <a:bodyPr>
            <a:normAutofit/>
          </a:bodyPr>
          <a:lstStyle/>
          <a:p>
            <a:pPr>
              <a:lnSpc>
                <a:spcPct val="100000"/>
              </a:lnSpc>
            </a:pPr>
            <a:r>
              <a:rPr lang="en-US" dirty="0">
                <a:solidFill>
                  <a:schemeClr val="tx1"/>
                </a:solidFill>
              </a:rPr>
              <a:t>Mark Gustafson, DO FACEP</a:t>
            </a:r>
          </a:p>
          <a:p>
            <a:pPr>
              <a:lnSpc>
                <a:spcPct val="100000"/>
              </a:lnSpc>
            </a:pPr>
            <a:r>
              <a:rPr lang="en-US" sz="1600" dirty="0">
                <a:solidFill>
                  <a:schemeClr val="tx1"/>
                </a:solidFill>
              </a:rPr>
              <a:t>LMU-DCOM Class of 2012</a:t>
            </a:r>
          </a:p>
          <a:p>
            <a:pPr>
              <a:lnSpc>
                <a:spcPct val="100000"/>
              </a:lnSpc>
            </a:pPr>
            <a:r>
              <a:rPr lang="en-US" sz="1600" dirty="0">
                <a:solidFill>
                  <a:schemeClr val="tx1"/>
                </a:solidFill>
              </a:rPr>
              <a:t>Professor &amp; Vice Chair of Education, Dept. of Emergency Medicine</a:t>
            </a:r>
          </a:p>
          <a:p>
            <a:pPr>
              <a:lnSpc>
                <a:spcPct val="100000"/>
              </a:lnSpc>
            </a:pPr>
            <a:r>
              <a:rPr lang="en-US" sz="1600" dirty="0">
                <a:solidFill>
                  <a:schemeClr val="tx1"/>
                </a:solidFill>
              </a:rPr>
              <a:t>Associate Designated Institutional Official, CAMC Institute for Academic Medicine </a:t>
            </a:r>
          </a:p>
        </p:txBody>
      </p:sp>
      <p:pic>
        <p:nvPicPr>
          <p:cNvPr id="10" name="Picture 9">
            <a:extLst>
              <a:ext uri="{FF2B5EF4-FFF2-40B4-BE49-F238E27FC236}">
                <a16:creationId xmlns:a16="http://schemas.microsoft.com/office/drawing/2014/main" id="{BC2E01B0-00C5-1398-591F-F9890040DE5E}"/>
              </a:ext>
            </a:extLst>
          </p:cNvPr>
          <p:cNvPicPr>
            <a:picLocks noChangeAspect="1"/>
          </p:cNvPicPr>
          <p:nvPr/>
        </p:nvPicPr>
        <p:blipFill>
          <a:blip r:embed="rId3"/>
          <a:stretch>
            <a:fillRect/>
          </a:stretch>
        </p:blipFill>
        <p:spPr>
          <a:xfrm>
            <a:off x="2578100" y="2949863"/>
            <a:ext cx="3073400" cy="1651000"/>
          </a:xfrm>
          <a:prstGeom prst="rect">
            <a:avLst/>
          </a:prstGeom>
        </p:spPr>
      </p:pic>
    </p:spTree>
    <p:extLst>
      <p:ext uri="{BB962C8B-B14F-4D97-AF65-F5344CB8AC3E}">
        <p14:creationId xmlns:p14="http://schemas.microsoft.com/office/powerpoint/2010/main" val="980257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9433-00FC-0C76-6C77-0EAB05706821}"/>
              </a:ext>
            </a:extLst>
          </p:cNvPr>
          <p:cNvSpPr>
            <a:spLocks noGrp="1"/>
          </p:cNvSpPr>
          <p:nvPr>
            <p:ph type="title"/>
          </p:nvPr>
        </p:nvSpPr>
        <p:spPr/>
        <p:txBody>
          <a:bodyPr/>
          <a:lstStyle/>
          <a:p>
            <a:pPr algn="ctr"/>
            <a:r>
              <a:rPr lang="en-US" dirty="0">
                <a:ea typeface="Calibri Light" panose="020F0302020204030204"/>
                <a:cs typeface="Calibri Light" panose="020F0302020204030204"/>
              </a:rPr>
              <a:t>Financial Disclosures</a:t>
            </a:r>
          </a:p>
        </p:txBody>
      </p:sp>
      <p:sp>
        <p:nvSpPr>
          <p:cNvPr id="3" name="Content Placeholder 2">
            <a:extLst>
              <a:ext uri="{FF2B5EF4-FFF2-40B4-BE49-F238E27FC236}">
                <a16:creationId xmlns:a16="http://schemas.microsoft.com/office/drawing/2014/main" id="{FED7A369-5F51-D070-10B2-C4313949164E}"/>
              </a:ext>
            </a:extLst>
          </p:cNvPr>
          <p:cNvSpPr>
            <a:spLocks noGrp="1"/>
          </p:cNvSpPr>
          <p:nvPr>
            <p:ph idx="1"/>
          </p:nvPr>
        </p:nvSpPr>
        <p:spPr/>
        <p:txBody>
          <a:bodyPr vert="horz" lIns="91440" tIns="45720" rIns="91440" bIns="45720" rtlCol="0" anchor="t">
            <a:normAutofit fontScale="92500" lnSpcReduction="10000"/>
          </a:bodyPr>
          <a:lstStyle/>
          <a:p>
            <a:r>
              <a:rPr lang="en-US" dirty="0"/>
              <a:t>Presenters/Planners or others involved in the development of this program DO NOT have an interest in selling a technology, program, product, and/or service to CME/CE professionals.</a:t>
            </a:r>
          </a:p>
          <a:p>
            <a:r>
              <a:rPr lang="en-US" dirty="0"/>
              <a:t>None of the Planners or Speakers for this presentation have relevant financial relationships to disclose. </a:t>
            </a:r>
          </a:p>
          <a:p>
            <a:r>
              <a:rPr lang="en-US" dirty="0"/>
              <a:t>The content of this presentation does not relate to any product of a commercial interest. Therefore, there are no relevant financial relationships to disclose.</a:t>
            </a:r>
          </a:p>
        </p:txBody>
      </p:sp>
    </p:spTree>
    <p:extLst>
      <p:ext uri="{BB962C8B-B14F-4D97-AF65-F5344CB8AC3E}">
        <p14:creationId xmlns:p14="http://schemas.microsoft.com/office/powerpoint/2010/main" val="338788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82769-8E73-8EE5-6406-D16082ADA41C}"/>
              </a:ext>
            </a:extLst>
          </p:cNvPr>
          <p:cNvSpPr>
            <a:spLocks noGrp="1"/>
          </p:cNvSpPr>
          <p:nvPr>
            <p:ph type="title"/>
          </p:nvPr>
        </p:nvSpPr>
        <p:spPr>
          <a:xfrm>
            <a:off x="838199" y="294337"/>
            <a:ext cx="10535816" cy="786687"/>
          </a:xfrm>
        </p:spPr>
        <p:txBody>
          <a:bodyPr/>
          <a:lstStyle/>
          <a:p>
            <a:pPr algn="ctr"/>
            <a:r>
              <a:rPr lang="en-US" dirty="0"/>
              <a:t>Objectives</a:t>
            </a:r>
          </a:p>
        </p:txBody>
      </p:sp>
      <p:pic>
        <p:nvPicPr>
          <p:cNvPr id="27" name="Picture 26">
            <a:extLst>
              <a:ext uri="{FF2B5EF4-FFF2-40B4-BE49-F238E27FC236}">
                <a16:creationId xmlns:a16="http://schemas.microsoft.com/office/drawing/2014/main" id="{F6CF547C-38CA-7BA1-4562-7F868F8E3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215" y="1194338"/>
            <a:ext cx="10972800" cy="4241848"/>
          </a:xfrm>
          <a:prstGeom prst="rect">
            <a:avLst/>
          </a:prstGeom>
        </p:spPr>
      </p:pic>
    </p:spTree>
    <p:extLst>
      <p:ext uri="{BB962C8B-B14F-4D97-AF65-F5344CB8AC3E}">
        <p14:creationId xmlns:p14="http://schemas.microsoft.com/office/powerpoint/2010/main" val="13650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2F60-39F5-1667-3CC9-B3A322A20D45}"/>
              </a:ext>
            </a:extLst>
          </p:cNvPr>
          <p:cNvSpPr>
            <a:spLocks noGrp="1"/>
          </p:cNvSpPr>
          <p:nvPr>
            <p:ph type="title"/>
          </p:nvPr>
        </p:nvSpPr>
        <p:spPr>
          <a:xfrm>
            <a:off x="828092" y="0"/>
            <a:ext cx="10535816" cy="1325563"/>
          </a:xfrm>
        </p:spPr>
        <p:txBody>
          <a:bodyPr/>
          <a:lstStyle/>
          <a:p>
            <a:pPr algn="ctr"/>
            <a:r>
              <a:rPr lang="en-US" dirty="0"/>
              <a:t>Chest Pain by the Numbers</a:t>
            </a:r>
          </a:p>
        </p:txBody>
      </p:sp>
      <p:pic>
        <p:nvPicPr>
          <p:cNvPr id="4" name="Picture 3">
            <a:extLst>
              <a:ext uri="{FF2B5EF4-FFF2-40B4-BE49-F238E27FC236}">
                <a16:creationId xmlns:a16="http://schemas.microsoft.com/office/drawing/2014/main" id="{D396654E-9AA3-189D-2B5F-C8D34BC0AB37}"/>
              </a:ext>
            </a:extLst>
          </p:cNvPr>
          <p:cNvPicPr>
            <a:picLocks noChangeAspect="1"/>
          </p:cNvPicPr>
          <p:nvPr/>
        </p:nvPicPr>
        <p:blipFill>
          <a:blip r:embed="rId2"/>
          <a:stretch>
            <a:fillRect/>
          </a:stretch>
        </p:blipFill>
        <p:spPr>
          <a:xfrm>
            <a:off x="240724" y="1325563"/>
            <a:ext cx="11710551" cy="4648517"/>
          </a:xfrm>
          <a:prstGeom prst="rect">
            <a:avLst/>
          </a:prstGeom>
        </p:spPr>
      </p:pic>
    </p:spTree>
    <p:extLst>
      <p:ext uri="{BB962C8B-B14F-4D97-AF65-F5344CB8AC3E}">
        <p14:creationId xmlns:p14="http://schemas.microsoft.com/office/powerpoint/2010/main" val="2852820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AED8-0F61-3C59-C69F-577CDF5815CF}"/>
              </a:ext>
            </a:extLst>
          </p:cNvPr>
          <p:cNvSpPr>
            <a:spLocks noGrp="1"/>
          </p:cNvSpPr>
          <p:nvPr>
            <p:ph type="title"/>
          </p:nvPr>
        </p:nvSpPr>
        <p:spPr/>
        <p:txBody>
          <a:bodyPr/>
          <a:lstStyle/>
          <a:p>
            <a:pPr algn="ctr"/>
            <a:r>
              <a:rPr lang="en-US" dirty="0"/>
              <a:t>The Deadly Six</a:t>
            </a:r>
          </a:p>
        </p:txBody>
      </p:sp>
      <p:sp>
        <p:nvSpPr>
          <p:cNvPr id="3" name="Content Placeholder 2">
            <a:extLst>
              <a:ext uri="{FF2B5EF4-FFF2-40B4-BE49-F238E27FC236}">
                <a16:creationId xmlns:a16="http://schemas.microsoft.com/office/drawing/2014/main" id="{85655351-A1D7-4241-AF0F-82B2A814206E}"/>
              </a:ext>
            </a:extLst>
          </p:cNvPr>
          <p:cNvSpPr>
            <a:spLocks noGrp="1"/>
          </p:cNvSpPr>
          <p:nvPr>
            <p:ph idx="1"/>
          </p:nvPr>
        </p:nvSpPr>
        <p:spPr>
          <a:xfrm>
            <a:off x="838199" y="2108718"/>
            <a:ext cx="10535816" cy="1040882"/>
          </a:xfrm>
        </p:spPr>
        <p:txBody>
          <a:bodyPr/>
          <a:lstStyle/>
          <a:p>
            <a:pPr marL="0" indent="0" algn="ctr">
              <a:buNone/>
            </a:pPr>
            <a:r>
              <a:rPr lang="en-US" dirty="0"/>
              <a:t>Six diagnoses that can kill within hours</a:t>
            </a:r>
          </a:p>
        </p:txBody>
      </p:sp>
      <p:pic>
        <p:nvPicPr>
          <p:cNvPr id="5" name="Picture 4">
            <a:extLst>
              <a:ext uri="{FF2B5EF4-FFF2-40B4-BE49-F238E27FC236}">
                <a16:creationId xmlns:a16="http://schemas.microsoft.com/office/drawing/2014/main" id="{E33D7029-10DE-E45B-4E19-2948C4482B43}"/>
              </a:ext>
            </a:extLst>
          </p:cNvPr>
          <p:cNvPicPr>
            <a:picLocks noChangeAspect="1"/>
          </p:cNvPicPr>
          <p:nvPr/>
        </p:nvPicPr>
        <p:blipFill>
          <a:blip r:embed="rId2"/>
          <a:stretch>
            <a:fillRect/>
          </a:stretch>
        </p:blipFill>
        <p:spPr>
          <a:xfrm>
            <a:off x="0" y="2877193"/>
            <a:ext cx="12192000" cy="2194679"/>
          </a:xfrm>
          <a:prstGeom prst="rect">
            <a:avLst/>
          </a:prstGeom>
        </p:spPr>
      </p:pic>
    </p:spTree>
    <p:extLst>
      <p:ext uri="{BB962C8B-B14F-4D97-AF65-F5344CB8AC3E}">
        <p14:creationId xmlns:p14="http://schemas.microsoft.com/office/powerpoint/2010/main" val="324770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Objective 1: Three findings that end the visit</a:t>
            </a:r>
          </a:p>
        </p:txBody>
      </p:sp>
      <p:sp>
        <p:nvSpPr>
          <p:cNvPr id="3" name="lab 0"/>
          <p:cNvSpPr txBox="1"/>
          <p:nvPr/>
        </p:nvSpPr>
        <p:spPr>
          <a:xfrm>
            <a:off x="609600" y="1402080"/>
            <a:ext cx="3535680" cy="365760"/>
          </a:xfrm>
          <a:prstGeom prst="rect">
            <a:avLst/>
          </a:prstGeom>
          <a:noFill/>
          <a:ln/>
        </p:spPr>
        <p:txBody>
          <a:bodyPr wrap="square" lIns="0" tIns="0" rIns="0" bIns="0" rtlCol="0" anchor="ctr"/>
          <a:lstStyle/>
          <a:p>
            <a:r>
              <a:rPr lang="en-US" sz="1467" b="1" kern="0" spc="267" dirty="0">
                <a:solidFill>
                  <a:schemeClr val="accent1"/>
                </a:solidFill>
              </a:rPr>
              <a:t>VITAL SIGNS</a:t>
            </a:r>
            <a:endParaRPr lang="en-US" sz="1467" dirty="0"/>
          </a:p>
        </p:txBody>
      </p:sp>
      <p:sp>
        <p:nvSpPr>
          <p:cNvPr id="4" name="card Any one abnormal vital sign"/>
          <p:cNvSpPr/>
          <p:nvPr/>
        </p:nvSpPr>
        <p:spPr>
          <a:xfrm>
            <a:off x="609600" y="1828800"/>
            <a:ext cx="3535680" cy="4072128"/>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5" name="card head Any one abnormal vital sign"/>
          <p:cNvSpPr txBox="1"/>
          <p:nvPr/>
        </p:nvSpPr>
        <p:spPr>
          <a:xfrm>
            <a:off x="829056" y="1975104"/>
            <a:ext cx="3096768" cy="438912"/>
          </a:xfrm>
          <a:prstGeom prst="rect">
            <a:avLst/>
          </a:prstGeom>
          <a:noFill/>
          <a:ln/>
        </p:spPr>
        <p:txBody>
          <a:bodyPr wrap="square" lIns="0" tIns="0" rIns="0" bIns="0" rtlCol="0" anchor="ctr"/>
          <a:lstStyle/>
          <a:p>
            <a:r>
              <a:rPr lang="en-US" sz="1867" b="1" dirty="0"/>
              <a:t>Any one abnormal vital sign</a:t>
            </a:r>
            <a:endParaRPr lang="en-US" sz="1867" dirty="0"/>
          </a:p>
        </p:txBody>
      </p:sp>
      <p:sp>
        <p:nvSpPr>
          <p:cNvPr id="6" name="card body Any one abnormal vital sign"/>
          <p:cNvSpPr txBox="1"/>
          <p:nvPr/>
        </p:nvSpPr>
        <p:spPr>
          <a:xfrm>
            <a:off x="829056" y="2462784"/>
            <a:ext cx="3096768" cy="3572256"/>
          </a:xfrm>
          <a:prstGeom prst="rect">
            <a:avLst/>
          </a:prstGeom>
          <a:noFill/>
          <a:ln/>
        </p:spPr>
        <p:txBody>
          <a:bodyPr wrap="square" lIns="0" tIns="0" rIns="0" bIns="0" rtlCol="0" anchor="t"/>
          <a:lstStyle/>
          <a:p>
            <a:pPr marL="456565" indent="-456565">
              <a:spcAft>
                <a:spcPts val="400"/>
              </a:spcAft>
              <a:buSzPct val="100000"/>
              <a:buChar char="•"/>
            </a:pPr>
            <a:r>
              <a:rPr lang="en-US" sz="2000" dirty="0"/>
              <a:t>SBP &lt; 90 or HR &gt; 100 </a:t>
            </a:r>
            <a:endParaRPr lang="en-US" sz="2000">
              <a:ea typeface="Calibri"/>
              <a:cs typeface="Calibri"/>
            </a:endParaRPr>
          </a:p>
          <a:p>
            <a:pPr marL="456565" indent="-456565">
              <a:spcAft>
                <a:spcPts val="400"/>
              </a:spcAft>
              <a:buSzPct val="100000"/>
              <a:buChar char="•"/>
            </a:pPr>
            <a:r>
              <a:rPr lang="en-US" sz="2000" dirty="0"/>
              <a:t>SpO₂ &lt; 90% </a:t>
            </a:r>
            <a:endParaRPr lang="en-US" sz="2000">
              <a:ea typeface="Calibri"/>
              <a:cs typeface="Calibri"/>
            </a:endParaRPr>
          </a:p>
          <a:p>
            <a:pPr marL="456565" indent="-456565">
              <a:spcAft>
                <a:spcPts val="400"/>
              </a:spcAft>
              <a:buSzPct val="100000"/>
              <a:buChar char="•"/>
            </a:pPr>
            <a:r>
              <a:rPr lang="en-US" sz="2000" dirty="0"/>
              <a:t>Arm-to-arm SBP difference &gt; 20 mmHg </a:t>
            </a:r>
            <a:endParaRPr lang="en-US" sz="2000">
              <a:ea typeface="Calibri"/>
              <a:cs typeface="Calibri"/>
            </a:endParaRPr>
          </a:p>
          <a:p>
            <a:pPr marL="456565" indent="-456565">
              <a:spcAft>
                <a:spcPts val="400"/>
              </a:spcAft>
              <a:buSzPct val="100000"/>
              <a:buChar char="•"/>
            </a:pPr>
            <a:r>
              <a:rPr lang="en-US" sz="2000" dirty="0"/>
              <a:t>Pulsus paradoxus &gt; 12 mmHg</a:t>
            </a:r>
            <a:r>
              <a:rPr lang="en-US" sz="1600" dirty="0"/>
              <a:t> </a:t>
            </a:r>
            <a:endParaRPr lang="en-US" sz="1600" dirty="0">
              <a:ea typeface="Calibri" panose="020F0502020204030204"/>
              <a:cs typeface="Calibri" panose="020F0502020204030204"/>
            </a:endParaRPr>
          </a:p>
        </p:txBody>
      </p:sp>
      <p:sp>
        <p:nvSpPr>
          <p:cNvPr id="7" name="lab 1"/>
          <p:cNvSpPr txBox="1"/>
          <p:nvPr/>
        </p:nvSpPr>
        <p:spPr>
          <a:xfrm>
            <a:off x="4328160" y="1402080"/>
            <a:ext cx="3535680" cy="365760"/>
          </a:xfrm>
          <a:prstGeom prst="rect">
            <a:avLst/>
          </a:prstGeom>
          <a:noFill/>
          <a:ln/>
        </p:spPr>
        <p:txBody>
          <a:bodyPr wrap="square" lIns="0" tIns="0" rIns="0" bIns="0" rtlCol="0" anchor="ctr"/>
          <a:lstStyle/>
          <a:p>
            <a:r>
              <a:rPr lang="en-US" sz="1467" b="1" kern="0" spc="267" dirty="0">
                <a:solidFill>
                  <a:schemeClr val="accent1"/>
                </a:solidFill>
              </a:rPr>
              <a:t>HISTORY</a:t>
            </a:r>
            <a:endParaRPr lang="en-US" sz="1467" dirty="0"/>
          </a:p>
        </p:txBody>
      </p:sp>
      <p:sp>
        <p:nvSpPr>
          <p:cNvPr id="8" name="card Onset &amp; character"/>
          <p:cNvSpPr/>
          <p:nvPr/>
        </p:nvSpPr>
        <p:spPr>
          <a:xfrm>
            <a:off x="4328160" y="1828800"/>
            <a:ext cx="3535680" cy="4072128"/>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Onset &amp;amp; character"/>
          <p:cNvSpPr txBox="1"/>
          <p:nvPr/>
        </p:nvSpPr>
        <p:spPr>
          <a:xfrm>
            <a:off x="4547616" y="1975104"/>
            <a:ext cx="3096768" cy="438912"/>
          </a:xfrm>
          <a:prstGeom prst="rect">
            <a:avLst/>
          </a:prstGeom>
          <a:noFill/>
          <a:ln/>
        </p:spPr>
        <p:txBody>
          <a:bodyPr wrap="square" lIns="0" tIns="0" rIns="0" bIns="0" rtlCol="0" anchor="ctr"/>
          <a:lstStyle/>
          <a:p>
            <a:r>
              <a:rPr lang="en-US" sz="1867" b="1" dirty="0"/>
              <a:t>Onset &amp; character</a:t>
            </a:r>
            <a:endParaRPr lang="en-US" sz="1867" dirty="0"/>
          </a:p>
        </p:txBody>
      </p:sp>
      <p:sp>
        <p:nvSpPr>
          <p:cNvPr id="10" name="card body Onset &amp; character"/>
          <p:cNvSpPr txBox="1"/>
          <p:nvPr/>
        </p:nvSpPr>
        <p:spPr>
          <a:xfrm>
            <a:off x="4547616" y="2462784"/>
            <a:ext cx="3096768" cy="3572256"/>
          </a:xfrm>
          <a:prstGeom prst="rect">
            <a:avLst/>
          </a:prstGeom>
          <a:noFill/>
          <a:ln/>
        </p:spPr>
        <p:txBody>
          <a:bodyPr wrap="square" lIns="0" tIns="0" rIns="0" bIns="0" rtlCol="0" anchor="t"/>
          <a:lstStyle/>
          <a:p>
            <a:pPr marL="456565" indent="-456565">
              <a:spcAft>
                <a:spcPts val="400"/>
              </a:spcAft>
              <a:buSzPct val="100000"/>
              <a:buChar char="•"/>
            </a:pPr>
            <a:r>
              <a:rPr lang="en-US" sz="2000" dirty="0"/>
              <a:t>Abrupt, maximal-at-onset pain</a:t>
            </a:r>
            <a:endParaRPr lang="en-US" sz="2000">
              <a:ea typeface="Calibri"/>
              <a:cs typeface="Calibri"/>
            </a:endParaRPr>
          </a:p>
          <a:p>
            <a:pPr marL="456565" indent="-456565">
              <a:spcAft>
                <a:spcPts val="400"/>
              </a:spcAft>
              <a:buSzPct val="100000"/>
              <a:buChar char="•"/>
            </a:pPr>
            <a:r>
              <a:rPr lang="en-US" sz="2000" dirty="0"/>
              <a:t>Pain radiating to both arms </a:t>
            </a:r>
            <a:endParaRPr lang="en-US" sz="2000">
              <a:ea typeface="Calibri"/>
              <a:cs typeface="Calibri"/>
            </a:endParaRPr>
          </a:p>
          <a:p>
            <a:pPr marL="456565" indent="-456565">
              <a:spcAft>
                <a:spcPts val="400"/>
              </a:spcAft>
              <a:buSzPct val="100000"/>
              <a:buChar char="•"/>
            </a:pPr>
            <a:r>
              <a:rPr lang="en-US" sz="2000" dirty="0"/>
              <a:t>Syncope or near-syncope with chest pain </a:t>
            </a:r>
            <a:endParaRPr lang="en-US" sz="2000">
              <a:ea typeface="Calibri"/>
              <a:cs typeface="Calibri"/>
            </a:endParaRPr>
          </a:p>
          <a:p>
            <a:pPr marL="456565" indent="-456565">
              <a:spcAft>
                <a:spcPts val="400"/>
              </a:spcAft>
              <a:buSzPct val="100000"/>
              <a:buChar char="•"/>
            </a:pPr>
            <a:r>
              <a:rPr lang="en-US" sz="2000" dirty="0"/>
              <a:t>Exertional Component</a:t>
            </a:r>
            <a:endParaRPr lang="en-US" sz="2000">
              <a:ea typeface="Calibri"/>
              <a:cs typeface="Calibri"/>
            </a:endParaRPr>
          </a:p>
          <a:p>
            <a:pPr marL="456565" indent="-456565">
              <a:spcAft>
                <a:spcPts val="400"/>
              </a:spcAft>
              <a:buSzPct val="100000"/>
              <a:buChar char="•"/>
            </a:pPr>
            <a:r>
              <a:rPr lang="en-US" sz="2000" dirty="0"/>
              <a:t>Pain after forceful vomiting or endoscopy </a:t>
            </a:r>
            <a:endParaRPr lang="en-US" sz="2000">
              <a:ea typeface="Calibri"/>
              <a:cs typeface="Calibri"/>
            </a:endParaRPr>
          </a:p>
        </p:txBody>
      </p:sp>
      <p:sp>
        <p:nvSpPr>
          <p:cNvPr id="11" name="lab 2"/>
          <p:cNvSpPr txBox="1"/>
          <p:nvPr/>
        </p:nvSpPr>
        <p:spPr>
          <a:xfrm>
            <a:off x="8046720" y="1402080"/>
            <a:ext cx="3535680" cy="365760"/>
          </a:xfrm>
          <a:prstGeom prst="rect">
            <a:avLst/>
          </a:prstGeom>
          <a:noFill/>
          <a:ln/>
        </p:spPr>
        <p:txBody>
          <a:bodyPr wrap="square" lIns="0" tIns="0" rIns="0" bIns="0" rtlCol="0" anchor="ctr"/>
          <a:lstStyle/>
          <a:p>
            <a:r>
              <a:rPr lang="en-US" sz="1467" b="1" kern="0" spc="267" dirty="0">
                <a:solidFill>
                  <a:schemeClr val="accent1"/>
                </a:solidFill>
              </a:rPr>
              <a:t>EXAM</a:t>
            </a:r>
            <a:endParaRPr lang="en-US" sz="1467" dirty="0"/>
          </a:p>
        </p:txBody>
      </p:sp>
      <p:sp>
        <p:nvSpPr>
          <p:cNvPr id="12" name="card The 30-second physical"/>
          <p:cNvSpPr/>
          <p:nvPr/>
        </p:nvSpPr>
        <p:spPr>
          <a:xfrm>
            <a:off x="8046720" y="1828800"/>
            <a:ext cx="3535680" cy="4072128"/>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3" name="card head The 30-second physical"/>
          <p:cNvSpPr txBox="1"/>
          <p:nvPr/>
        </p:nvSpPr>
        <p:spPr>
          <a:xfrm>
            <a:off x="8266176" y="1975104"/>
            <a:ext cx="3096768" cy="438912"/>
          </a:xfrm>
          <a:prstGeom prst="rect">
            <a:avLst/>
          </a:prstGeom>
          <a:noFill/>
          <a:ln/>
        </p:spPr>
        <p:txBody>
          <a:bodyPr wrap="square" lIns="0" tIns="0" rIns="0" bIns="0" rtlCol="0" anchor="ctr"/>
          <a:lstStyle/>
          <a:p>
            <a:r>
              <a:rPr lang="en-US" sz="1867" b="1" dirty="0"/>
              <a:t>The 30-second physical</a:t>
            </a:r>
            <a:endParaRPr lang="en-US" sz="1867" dirty="0"/>
          </a:p>
        </p:txBody>
      </p:sp>
      <p:sp>
        <p:nvSpPr>
          <p:cNvPr id="14" name="card body The 30-second physical"/>
          <p:cNvSpPr txBox="1"/>
          <p:nvPr/>
        </p:nvSpPr>
        <p:spPr>
          <a:xfrm>
            <a:off x="8266176" y="2414016"/>
            <a:ext cx="3096768" cy="3621024"/>
          </a:xfrm>
          <a:prstGeom prst="rect">
            <a:avLst/>
          </a:prstGeom>
          <a:noFill/>
          <a:ln/>
        </p:spPr>
        <p:txBody>
          <a:bodyPr wrap="square" lIns="0" tIns="0" rIns="0" bIns="0" rtlCol="0" anchor="t"/>
          <a:lstStyle/>
          <a:p>
            <a:pPr marL="456565" indent="-456565">
              <a:spcAft>
                <a:spcPts val="400"/>
              </a:spcAft>
              <a:buSzPct val="100000"/>
              <a:buChar char="•"/>
            </a:pPr>
            <a:r>
              <a:rPr lang="en-US" dirty="0"/>
              <a:t>New murmur or S3</a:t>
            </a:r>
            <a:endParaRPr lang="en-US">
              <a:ea typeface="Calibri"/>
              <a:cs typeface="Calibri"/>
            </a:endParaRPr>
          </a:p>
          <a:p>
            <a:pPr marL="456565" indent="-456565">
              <a:spcAft>
                <a:spcPts val="400"/>
              </a:spcAft>
              <a:buSzPct val="100000"/>
              <a:buChar char="•"/>
            </a:pPr>
            <a:r>
              <a:rPr lang="en-US" dirty="0"/>
              <a:t>Unilateral absent breath sounds </a:t>
            </a:r>
            <a:endParaRPr lang="en-US">
              <a:ea typeface="Calibri"/>
              <a:cs typeface="Calibri"/>
            </a:endParaRPr>
          </a:p>
          <a:p>
            <a:pPr marL="456565" indent="-456565">
              <a:spcAft>
                <a:spcPts val="400"/>
              </a:spcAft>
              <a:buSzPct val="100000"/>
              <a:buChar char="•"/>
            </a:pPr>
            <a:r>
              <a:rPr lang="en-US" dirty="0"/>
              <a:t>JVD </a:t>
            </a:r>
            <a:endParaRPr lang="en-US">
              <a:ea typeface="Calibri"/>
              <a:cs typeface="Calibri"/>
            </a:endParaRPr>
          </a:p>
          <a:p>
            <a:pPr marL="456565" indent="-456565">
              <a:spcAft>
                <a:spcPts val="400"/>
              </a:spcAft>
              <a:buSzPct val="100000"/>
              <a:buChar char="•"/>
            </a:pPr>
            <a:r>
              <a:rPr lang="en-US" dirty="0"/>
              <a:t>Diaphoresis</a:t>
            </a:r>
            <a:endParaRPr lang="en-US">
              <a:ea typeface="Calibri"/>
              <a:cs typeface="Calibri"/>
            </a:endParaRPr>
          </a:p>
          <a:p>
            <a:pPr marL="456565" indent="-456565">
              <a:spcAft>
                <a:spcPts val="400"/>
              </a:spcAft>
              <a:buSzPct val="100000"/>
              <a:buChar char="•"/>
            </a:pPr>
            <a:r>
              <a:rPr lang="en-US" dirty="0"/>
              <a:t>Dyspnea with clear lungs</a:t>
            </a:r>
            <a:endParaRPr lang="en-US">
              <a:ea typeface="Calibri"/>
              <a:cs typeface="Calibri"/>
            </a:endParaRPr>
          </a:p>
          <a:p>
            <a:pPr marL="456565" indent="-456565">
              <a:spcAft>
                <a:spcPts val="400"/>
              </a:spcAft>
              <a:buSzPct val="100000"/>
              <a:buChar char="•"/>
            </a:pPr>
            <a:r>
              <a:rPr lang="en-US" dirty="0"/>
              <a:t>Unilateral leg swelling Subcutaneous emphysema</a:t>
            </a:r>
            <a:endParaRPr lang="en-US">
              <a:ea typeface="Calibri"/>
              <a:cs typeface="Calibri"/>
            </a:endParaRPr>
          </a:p>
          <a:p>
            <a:pPr marL="456565" indent="-456565">
              <a:spcAft>
                <a:spcPts val="400"/>
              </a:spcAft>
              <a:buSzPct val="100000"/>
              <a:buChar char="•"/>
            </a:pPr>
            <a:r>
              <a:rPr lang="en-US" dirty="0"/>
              <a:t>Pulse deficit</a:t>
            </a:r>
            <a:endParaRPr lang="en-US">
              <a:ea typeface="Calibri"/>
              <a:cs typeface="Calibri"/>
            </a:endParaRPr>
          </a:p>
          <a:p>
            <a:pPr marL="456565" indent="-456565">
              <a:spcAft>
                <a:spcPts val="400"/>
              </a:spcAft>
              <a:buSzPct val="100000"/>
              <a:buChar char="•"/>
            </a:pPr>
            <a:r>
              <a:rPr lang="en-US" dirty="0"/>
              <a:t>Focal Neuro Deficit</a:t>
            </a:r>
            <a:endParaRPr lang="en-US">
              <a:ea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1"/>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1"/>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1</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Acute coronary syndrome</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10–15%</a:t>
            </a:r>
            <a:endParaRPr lang="en-US" sz="4000" dirty="0"/>
          </a:p>
        </p:txBody>
      </p:sp>
      <p:sp>
        <p:nvSpPr>
          <p:cNvPr id="7" name="stat label"/>
          <p:cNvSpPr txBox="1"/>
          <p:nvPr/>
        </p:nvSpPr>
        <p:spPr>
          <a:xfrm>
            <a:off x="609600" y="1950720"/>
            <a:ext cx="3535680" cy="670560"/>
          </a:xfrm>
          <a:prstGeom prst="rect">
            <a:avLst/>
          </a:prstGeom>
          <a:noFill/>
          <a:ln/>
        </p:spPr>
        <p:txBody>
          <a:bodyPr wrap="square" lIns="0" tIns="0" rIns="0" bIns="0" rtlCol="0" anchor="t"/>
          <a:lstStyle/>
          <a:p>
            <a:r>
              <a:rPr lang="en-US" sz="1600" dirty="0">
                <a:solidFill>
                  <a:schemeClr val="tx2"/>
                </a:solidFill>
              </a:rPr>
              <a:t>of ED chest pain is ACS; </a:t>
            </a:r>
          </a:p>
          <a:p>
            <a:r>
              <a:rPr lang="en-US" sz="1600" dirty="0">
                <a:solidFill>
                  <a:schemeClr val="tx2"/>
                </a:solidFill>
              </a:rPr>
              <a:t>In the office: ~1.5–3%.</a:t>
            </a:r>
            <a:endParaRPr lang="en-US" sz="1600" dirty="0"/>
          </a:p>
        </p:txBody>
      </p:sp>
      <p:sp>
        <p:nvSpPr>
          <p:cNvPr id="8" name="card History &amp; exam clues"/>
          <p:cNvSpPr/>
          <p:nvPr/>
        </p:nvSpPr>
        <p:spPr>
          <a:xfrm>
            <a:off x="609600" y="2682240"/>
            <a:ext cx="3535680" cy="3291840"/>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829056" y="2828544"/>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3316224"/>
            <a:ext cx="3096768" cy="2779776"/>
          </a:xfrm>
          <a:prstGeom prst="rect">
            <a:avLst/>
          </a:prstGeom>
          <a:noFill/>
          <a:ln/>
        </p:spPr>
        <p:txBody>
          <a:bodyPr wrap="square" lIns="0" tIns="0" rIns="0" bIns="0" rtlCol="0" anchor="t"/>
          <a:lstStyle/>
          <a:p>
            <a:pPr marL="456565" indent="-456565">
              <a:spcAft>
                <a:spcPts val="400"/>
              </a:spcAft>
              <a:buSzPct val="100000"/>
              <a:buChar char="•"/>
            </a:pPr>
            <a:r>
              <a:rPr lang="en-US" dirty="0"/>
              <a:t>Pressure/tightness, exertional, crescendo over minutes</a:t>
            </a:r>
            <a:endParaRPr lang="en-US" dirty="0">
              <a:ea typeface="Calibri"/>
              <a:cs typeface="Calibri"/>
            </a:endParaRPr>
          </a:p>
          <a:p>
            <a:pPr marL="456565" indent="-456565">
              <a:spcAft>
                <a:spcPts val="400"/>
              </a:spcAft>
              <a:buSzPct val="100000"/>
              <a:buChar char="•"/>
            </a:pPr>
            <a:r>
              <a:rPr lang="en-US" dirty="0"/>
              <a:t>Radiation to arms, jaw, neck; diaphoresis, nausea</a:t>
            </a:r>
            <a:endParaRPr lang="en-US" dirty="0">
              <a:ea typeface="Calibri"/>
              <a:cs typeface="Calibri"/>
            </a:endParaRPr>
          </a:p>
          <a:p>
            <a:pPr marL="456565" indent="-456565">
              <a:spcAft>
                <a:spcPts val="400"/>
              </a:spcAft>
              <a:buSzPct val="100000"/>
              <a:buChar char="•"/>
            </a:pPr>
            <a:r>
              <a:rPr lang="en-US" dirty="0"/>
              <a:t>Beware: 1/3 of MIs have no chest pain: women, elderly, diabetics → dyspnea, fatigue, 'indigestion'</a:t>
            </a:r>
            <a:endParaRPr lang="en-US" dirty="0">
              <a:ea typeface="Calibri"/>
              <a:cs typeface="Calibri"/>
            </a:endParaRPr>
          </a:p>
        </p:txBody>
      </p:sp>
      <p:sp>
        <p:nvSpPr>
          <p:cNvPr id="11" name="lr head"/>
          <p:cNvSpPr txBox="1"/>
          <p:nvPr/>
        </p:nvSpPr>
        <p:spPr>
          <a:xfrm>
            <a:off x="4450080" y="1402080"/>
            <a:ext cx="4267200" cy="365760"/>
          </a:xfrm>
          <a:prstGeom prst="rect">
            <a:avLst/>
          </a:prstGeom>
          <a:noFill/>
          <a:ln/>
        </p:spPr>
        <p:txBody>
          <a:bodyPr wrap="square" lIns="0" tIns="0" rIns="0" bIns="0" rtlCol="0" anchor="ctr"/>
          <a:lstStyle/>
          <a:p>
            <a:r>
              <a:rPr lang="en-US" sz="1600" b="1" dirty="0"/>
              <a:t>Likelihood ratios </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211245761"/>
              </p:ext>
            </p:extLst>
          </p:nvPr>
        </p:nvGraphicFramePr>
        <p:xfrm>
          <a:off x="4450080" y="1828800"/>
          <a:ext cx="4023360" cy="4023360"/>
        </p:xfrm>
        <a:graphic>
          <a:graphicData uri="http://schemas.openxmlformats.org/drawingml/2006/table">
            <a:tbl>
              <a:tblPr/>
              <a:tblGrid>
                <a:gridCol w="280416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LR+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Radiation to both arms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7.1</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Radiation to R arm/shoulder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4.7</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Third heart sound</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3.2</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Hypotension</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3.1</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500" dirty="0">
                          <a:latin typeface="Calibri" charset="0"/>
                          <a:ea typeface="Calibri" charset="0"/>
                          <a:cs typeface="Calibri" charset="0"/>
                        </a:rPr>
                        <a:t>Radiation to L arm</a:t>
                      </a: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latin typeface="Calibri" charset="0"/>
                          <a:ea typeface="Calibri" charset="0"/>
                          <a:cs typeface="Calibri" charset="0"/>
                        </a:rPr>
                        <a:t>2.3</a:t>
                      </a: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14506063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Diaphoresis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2.0</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Exertional</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2.4</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5760">
                <a:tc>
                  <a:txBody>
                    <a:bodyPr/>
                    <a:lstStyle/>
                    <a:p>
                      <a:pPr marL="0" lvl="0" indent="0">
                        <a:buNone/>
                      </a:pPr>
                      <a:r>
                        <a:rPr lang="en-US" sz="1500" dirty="0">
                          <a:solidFill>
                            <a:srgbClr val="1A1D23"/>
                          </a:solidFill>
                          <a:latin typeface="Calibri"/>
                          <a:ea typeface="Calibri"/>
                          <a:cs typeface="Calibri"/>
                        </a:rPr>
                        <a:t>Relief w/ Nitro or Gi Cocktail</a:t>
                      </a:r>
                    </a:p>
                  </a:txBody>
                  <a:tcPr marL="60959" marR="60959" marT="60959" marB="60959">
                    <a:lnL w="6350">
                      <a:solidFill>
                        <a:srgbClr val="DDDDDD"/>
                      </a:solidFill>
                    </a:lnL>
                    <a:lnR w="6350">
                      <a:solidFill>
                        <a:srgbClr val="DDDDDD"/>
                      </a:solidFill>
                    </a:lnR>
                    <a:lnT w="6350">
                      <a:solidFill>
                        <a:srgbClr val="DDDDDD"/>
                      </a:solidFill>
                    </a:lnT>
                    <a:lnB w="6350">
                      <a:solidFill>
                        <a:srgbClr val="DDDDDD"/>
                      </a:solidFill>
                    </a:lnB>
                    <a:solidFill>
                      <a:srgbClr val="FFFFFF"/>
                    </a:solidFill>
                  </a:tcPr>
                </a:tc>
                <a:tc>
                  <a:txBody>
                    <a:bodyPr/>
                    <a:lstStyle/>
                    <a:p>
                      <a:pPr marL="0" lvl="0" indent="0">
                        <a:buNone/>
                      </a:pPr>
                      <a:r>
                        <a:rPr lang="en-US" sz="1500" b="1" dirty="0">
                          <a:solidFill>
                            <a:srgbClr val="1A1D23"/>
                          </a:solidFill>
                          <a:latin typeface="Calibri"/>
                          <a:ea typeface="Calibri"/>
                          <a:cs typeface="Calibri"/>
                        </a:rPr>
                        <a:t>1</a:t>
                      </a:r>
                    </a:p>
                  </a:txBody>
                  <a:tcPr marL="60959" marR="60959" marT="60959" marB="60959">
                    <a:lnL w="6350">
                      <a:solidFill>
                        <a:srgbClr val="DDDDDD"/>
                      </a:solidFill>
                    </a:lnL>
                    <a:lnR w="6350">
                      <a:solidFill>
                        <a:srgbClr val="DDDDDD"/>
                      </a:solidFill>
                    </a:lnR>
                    <a:lnT w="6350">
                      <a:solidFill>
                        <a:srgbClr val="DDDDDD"/>
                      </a:solidFill>
                    </a:lnT>
                    <a:lnB w="6350">
                      <a:solidFill>
                        <a:srgbClr val="DDDDDD"/>
                      </a:solidFill>
                    </a:lnB>
                    <a:solidFill>
                      <a:srgbClr val="FFFFFF"/>
                    </a:solidFill>
                  </a:tcPr>
                </a:tc>
                <a:extLst>
                  <a:ext uri="{0D108BD9-81ED-4DB2-BD59-A6C34878D82A}">
                    <a16:rowId xmlns:a16="http://schemas.microsoft.com/office/drawing/2014/main" val="1254233863"/>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Pleuritic / positional</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0.2 / 0.3</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7"/>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Reproducible by palpation</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0.2–0.4</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13" name="card Office pearls"/>
          <p:cNvSpPr/>
          <p:nvPr/>
        </p:nvSpPr>
        <p:spPr>
          <a:xfrm>
            <a:off x="8717280" y="1341120"/>
            <a:ext cx="2865120" cy="4632960"/>
          </a:xfrm>
          <a:prstGeom prst="roundRect">
            <a:avLst>
              <a:gd name="adj" fmla="val 425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2072640"/>
            <a:ext cx="2426208" cy="4120896"/>
          </a:xfrm>
          <a:prstGeom prst="rect">
            <a:avLst/>
          </a:prstGeom>
          <a:noFill/>
          <a:ln/>
        </p:spPr>
        <p:txBody>
          <a:bodyPr wrap="square" lIns="0" tIns="0" rIns="0" bIns="0" rtlCol="0" anchor="t"/>
          <a:lstStyle/>
          <a:p>
            <a:pPr marL="456565" indent="-456565">
              <a:spcAft>
                <a:spcPts val="400"/>
              </a:spcAft>
              <a:buSzPct val="100000"/>
              <a:buChar char="•"/>
            </a:pPr>
            <a:r>
              <a:rPr lang="en-US" sz="1600" dirty="0"/>
              <a:t>ECG - 10 min of arrival </a:t>
            </a:r>
            <a:endParaRPr lang="en-US"/>
          </a:p>
          <a:p>
            <a:pPr marL="457189" indent="-457189">
              <a:spcAft>
                <a:spcPts val="400"/>
              </a:spcAft>
              <a:buSzPct val="100000"/>
              <a:buChar char="•"/>
            </a:pPr>
            <a:r>
              <a:rPr lang="en-US" sz="1600" dirty="0"/>
              <a:t>Normal ECG does NOT rule out: 1–6% of MIs have a normal initial ECG</a:t>
            </a:r>
          </a:p>
          <a:p>
            <a:pPr marL="457189" indent="-457189">
              <a:spcAft>
                <a:spcPts val="400"/>
              </a:spcAft>
              <a:buSzPct val="100000"/>
              <a:buChar char="•"/>
            </a:pPr>
            <a:r>
              <a:rPr lang="en-US" sz="1600" dirty="0"/>
              <a:t>No troponin = no HEART score. </a:t>
            </a:r>
          </a:p>
          <a:p>
            <a:pPr marL="457189" indent="-457189">
              <a:spcAft>
                <a:spcPts val="400"/>
              </a:spcAft>
              <a:buSzPct val="100000"/>
              <a:buChar char="•"/>
            </a:pPr>
            <a:r>
              <a:rPr lang="en-US" sz="1600" dirty="0"/>
              <a:t>ASA 324 mg chewed if ACS likely </a:t>
            </a:r>
          </a:p>
          <a:p>
            <a:pPr marL="457189" indent="-457189">
              <a:spcAft>
                <a:spcPts val="400"/>
              </a:spcAft>
              <a:buSzPct val="100000"/>
              <a:buChar char="•"/>
            </a:pPr>
            <a:r>
              <a:rPr lang="en-US" sz="1600" dirty="0"/>
              <a:t>New or changing pattern = unstable angina -&gt; ED, even if pain-free now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2"/>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2"/>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2</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Aortic dissection</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~3 / 1,000</a:t>
            </a:r>
            <a:endParaRPr lang="en-US" sz="4000" dirty="0"/>
          </a:p>
        </p:txBody>
      </p:sp>
      <p:sp>
        <p:nvSpPr>
          <p:cNvPr id="7" name="stat label"/>
          <p:cNvSpPr txBox="1"/>
          <p:nvPr/>
        </p:nvSpPr>
        <p:spPr>
          <a:xfrm>
            <a:off x="609600" y="1950720"/>
            <a:ext cx="3535680" cy="670560"/>
          </a:xfrm>
          <a:prstGeom prst="rect">
            <a:avLst/>
          </a:prstGeom>
          <a:noFill/>
          <a:ln/>
        </p:spPr>
        <p:txBody>
          <a:bodyPr wrap="square" lIns="0" tIns="0" rIns="0" bIns="0" rtlCol="0" anchor="t"/>
          <a:lstStyle/>
          <a:p>
            <a:r>
              <a:rPr lang="en-US" sz="1600" dirty="0">
                <a:solidFill>
                  <a:schemeClr val="tx2"/>
                </a:solidFill>
              </a:rPr>
              <a:t>ED chest-pain patients (~0.3%). </a:t>
            </a:r>
            <a:endParaRPr lang="en-US" sz="1600" dirty="0"/>
          </a:p>
        </p:txBody>
      </p:sp>
      <p:sp>
        <p:nvSpPr>
          <p:cNvPr id="8" name="card History &amp; exam clues"/>
          <p:cNvSpPr/>
          <p:nvPr/>
        </p:nvSpPr>
        <p:spPr>
          <a:xfrm>
            <a:off x="609600" y="2294313"/>
            <a:ext cx="3535680" cy="3535680"/>
          </a:xfrm>
          <a:prstGeom prst="roundRect">
            <a:avLst>
              <a:gd name="adj" fmla="val 3448"/>
            </a:avLst>
          </a:prstGeom>
          <a:noFill/>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829056" y="2440617"/>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2928297"/>
            <a:ext cx="3096768" cy="2779776"/>
          </a:xfrm>
          <a:prstGeom prst="rect">
            <a:avLst/>
          </a:prstGeom>
          <a:noFill/>
          <a:ln/>
        </p:spPr>
        <p:txBody>
          <a:bodyPr wrap="square" lIns="0" tIns="0" rIns="0" bIns="0" rtlCol="0" anchor="t"/>
          <a:lstStyle/>
          <a:p>
            <a:pPr marL="456565" indent="-456565">
              <a:spcAft>
                <a:spcPts val="400"/>
              </a:spcAft>
              <a:buSzPct val="100000"/>
              <a:buChar char="•"/>
            </a:pPr>
            <a:r>
              <a:rPr lang="en-US" sz="1400" dirty="0"/>
              <a:t>Abrupt, severe, maximal at onset- 'tearing/ripping’ </a:t>
            </a:r>
            <a:endParaRPr lang="en-US" dirty="0"/>
          </a:p>
          <a:p>
            <a:pPr marL="457189" indent="-457189">
              <a:spcAft>
                <a:spcPts val="400"/>
              </a:spcAft>
              <a:buSzPct val="100000"/>
              <a:buChar char="•"/>
            </a:pPr>
            <a:r>
              <a:rPr lang="en-US" sz="1400" dirty="0"/>
              <a:t>Pain that migrates (chest → back → abdomen)</a:t>
            </a:r>
          </a:p>
          <a:p>
            <a:pPr marL="457189" indent="-457189">
              <a:spcAft>
                <a:spcPts val="400"/>
              </a:spcAft>
              <a:buSzPct val="100000"/>
              <a:buChar char="•"/>
            </a:pPr>
            <a:r>
              <a:rPr lang="en-US" sz="1400" dirty="0"/>
              <a:t>Hypertension in 50–70%; but ~20% of type A are hypotensive </a:t>
            </a:r>
          </a:p>
          <a:p>
            <a:pPr marL="457189" indent="-457189">
              <a:spcAft>
                <a:spcPts val="400"/>
              </a:spcAft>
              <a:buSzPct val="100000"/>
              <a:buChar char="•"/>
            </a:pPr>
            <a:r>
              <a:rPr lang="en-US" sz="1400" dirty="0"/>
              <a:t>Marfan/EDS, bicuspid valve, prior cardiac surgery, cocaine, pregnancy</a:t>
            </a:r>
          </a:p>
          <a:p>
            <a:pPr marL="457189" indent="-457189">
              <a:spcAft>
                <a:spcPts val="400"/>
              </a:spcAft>
              <a:buSzPct val="100000"/>
              <a:buChar char="•"/>
            </a:pPr>
            <a:r>
              <a:rPr lang="en-US" sz="1400" b="1" dirty="0"/>
              <a:t>Chest pain + neuro deficit or a cold/weak limb = dissection until proven otherwise</a:t>
            </a:r>
          </a:p>
        </p:txBody>
      </p:sp>
      <p:sp>
        <p:nvSpPr>
          <p:cNvPr id="11" name="lr head"/>
          <p:cNvSpPr txBox="1"/>
          <p:nvPr/>
        </p:nvSpPr>
        <p:spPr>
          <a:xfrm>
            <a:off x="4450080" y="1402080"/>
            <a:ext cx="4267200" cy="365760"/>
          </a:xfrm>
          <a:prstGeom prst="rect">
            <a:avLst/>
          </a:prstGeom>
          <a:noFill/>
          <a:ln/>
        </p:spPr>
        <p:txBody>
          <a:bodyPr wrap="square" lIns="0" tIns="0" rIns="0" bIns="0" rtlCol="0" anchor="ctr"/>
          <a:lstStyle/>
          <a:p>
            <a:r>
              <a:rPr lang="en-US" sz="1600" b="1" dirty="0"/>
              <a:t>Likelihood ratios</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1723218433"/>
              </p:ext>
            </p:extLst>
          </p:nvPr>
        </p:nvGraphicFramePr>
        <p:xfrm>
          <a:off x="4450080" y="1828800"/>
          <a:ext cx="4023360" cy="2560320"/>
        </p:xfrm>
        <a:graphic>
          <a:graphicData uri="http://schemas.openxmlformats.org/drawingml/2006/table">
            <a:tbl>
              <a:tblPr/>
              <a:tblGrid>
                <a:gridCol w="280416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LR+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Tearing / ripping quality</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1.2–10.8</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Focal neuro deficit</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6.6–33</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Pulse deficit / BP differential</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5.7</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Migrating pain</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1.1–7.6</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Gradual Onset</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0.3</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Normal Mediastinum on CXR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0.3</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13" name="card Office pearls"/>
          <p:cNvSpPr/>
          <p:nvPr/>
        </p:nvSpPr>
        <p:spPr>
          <a:xfrm>
            <a:off x="8717280" y="1341120"/>
            <a:ext cx="2865120" cy="4488873"/>
          </a:xfrm>
          <a:prstGeom prst="roundRect">
            <a:avLst>
              <a:gd name="adj" fmla="val 4255"/>
            </a:avLst>
          </a:prstGeom>
          <a:noFill/>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1975104"/>
            <a:ext cx="2426208" cy="4120896"/>
          </a:xfrm>
          <a:prstGeom prst="rect">
            <a:avLst/>
          </a:prstGeom>
          <a:noFill/>
          <a:ln/>
        </p:spPr>
        <p:txBody>
          <a:bodyPr wrap="square" lIns="0" tIns="0" rIns="0" bIns="0" rtlCol="0" anchor="t"/>
          <a:lstStyle/>
          <a:p>
            <a:pPr marL="457189" indent="-457189">
              <a:spcAft>
                <a:spcPts val="400"/>
              </a:spcAft>
              <a:buSzPct val="100000"/>
              <a:buChar char="•"/>
            </a:pPr>
            <a:r>
              <a:rPr lang="en-US" sz="1450" dirty="0"/>
              <a:t>Two-arm BP on every chest pain. &gt;20 mmHg difference = red flag</a:t>
            </a:r>
          </a:p>
          <a:p>
            <a:pPr marL="457189" indent="-457189">
              <a:spcAft>
                <a:spcPts val="400"/>
              </a:spcAft>
              <a:buSzPct val="100000"/>
              <a:buChar char="•"/>
            </a:pPr>
            <a:r>
              <a:rPr lang="en-US" sz="1450" dirty="0"/>
              <a:t>ADD-RS:  Score ≥2 → CTA now</a:t>
            </a:r>
          </a:p>
          <a:p>
            <a:pPr marL="457189" indent="-457189">
              <a:spcAft>
                <a:spcPts val="400"/>
              </a:spcAft>
              <a:buSzPct val="100000"/>
              <a:buChar char="•"/>
            </a:pPr>
            <a:r>
              <a:rPr lang="en-US" sz="1450" dirty="0"/>
              <a:t>ADD-RS ≤1 + D-dimer &lt;500 → dissection effectively excluded (</a:t>
            </a:r>
            <a:r>
              <a:rPr lang="en-US" sz="1450" dirty="0" err="1"/>
              <a:t>ADvISED</a:t>
            </a:r>
            <a:r>
              <a:rPr lang="en-US" sz="1450" dirty="0"/>
              <a:t> trial)</a:t>
            </a:r>
          </a:p>
          <a:p>
            <a:pPr marL="457189" indent="-457189">
              <a:spcAft>
                <a:spcPts val="400"/>
              </a:spcAft>
              <a:buSzPct val="100000"/>
              <a:buChar char="•"/>
            </a:pPr>
            <a:r>
              <a:rPr lang="en-US" sz="1450" dirty="0"/>
              <a:t>Listen for a new diastolic murmur (AR): ~30% of type A</a:t>
            </a:r>
          </a:p>
          <a:p>
            <a:pPr marL="457189" indent="-457189">
              <a:spcAft>
                <a:spcPts val="400"/>
              </a:spcAft>
              <a:buSzPct val="100000"/>
              <a:buChar char="•"/>
            </a:pPr>
            <a:r>
              <a:rPr lang="en-US" sz="1450" dirty="0"/>
              <a:t>HOLD aspirin/anticoagulants; call 911; target HR &lt;60, SBP 100–120 in the ED</a:t>
            </a:r>
          </a:p>
        </p:txBody>
      </p:sp>
      <p:pic>
        <p:nvPicPr>
          <p:cNvPr id="17" name="Picture 16">
            <a:extLst>
              <a:ext uri="{FF2B5EF4-FFF2-40B4-BE49-F238E27FC236}">
                <a16:creationId xmlns:a16="http://schemas.microsoft.com/office/drawing/2014/main" id="{1E8EB256-F378-DDE5-C52E-3494CF5EB7EC}"/>
              </a:ext>
            </a:extLst>
          </p:cNvPr>
          <p:cNvPicPr>
            <a:picLocks noChangeAspect="1"/>
          </p:cNvPicPr>
          <p:nvPr/>
        </p:nvPicPr>
        <p:blipFill>
          <a:blip r:embed="rId4"/>
          <a:stretch>
            <a:fillRect/>
          </a:stretch>
        </p:blipFill>
        <p:spPr>
          <a:xfrm>
            <a:off x="4206240" y="1487424"/>
            <a:ext cx="4267200" cy="4597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3"/>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3"/>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3</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Pulmonary embolism</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~1–2%</a:t>
            </a:r>
            <a:endParaRPr lang="en-US" sz="4000" dirty="0"/>
          </a:p>
        </p:txBody>
      </p:sp>
      <p:sp>
        <p:nvSpPr>
          <p:cNvPr id="7" name="stat label"/>
          <p:cNvSpPr txBox="1"/>
          <p:nvPr/>
        </p:nvSpPr>
        <p:spPr>
          <a:xfrm>
            <a:off x="609600" y="1950720"/>
            <a:ext cx="3535680" cy="670560"/>
          </a:xfrm>
          <a:prstGeom prst="rect">
            <a:avLst/>
          </a:prstGeom>
          <a:noFill/>
          <a:ln/>
        </p:spPr>
        <p:txBody>
          <a:bodyPr wrap="square" lIns="0" tIns="0" rIns="0" bIns="0" rtlCol="0" anchor="t"/>
          <a:lstStyle/>
          <a:p>
            <a:r>
              <a:rPr lang="en-US" sz="1600" dirty="0">
                <a:solidFill>
                  <a:schemeClr val="tx2"/>
                </a:solidFill>
              </a:rPr>
              <a:t>of ED chest-pain patients. </a:t>
            </a:r>
            <a:endParaRPr lang="en-US" sz="1600" dirty="0">
              <a:solidFill>
                <a:schemeClr val="tx2"/>
              </a:solidFill>
              <a:ea typeface="Calibri"/>
              <a:cs typeface="Calibri"/>
            </a:endParaRPr>
          </a:p>
        </p:txBody>
      </p:sp>
      <p:sp>
        <p:nvSpPr>
          <p:cNvPr id="8" name="card History &amp; exam clues"/>
          <p:cNvSpPr/>
          <p:nvPr/>
        </p:nvSpPr>
        <p:spPr>
          <a:xfrm>
            <a:off x="609600" y="2682240"/>
            <a:ext cx="3535680" cy="3291840"/>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829056" y="2828544"/>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3316224"/>
            <a:ext cx="3096768" cy="2779776"/>
          </a:xfrm>
          <a:prstGeom prst="rect">
            <a:avLst/>
          </a:prstGeom>
          <a:noFill/>
          <a:ln/>
        </p:spPr>
        <p:txBody>
          <a:bodyPr wrap="square" lIns="0" tIns="0" rIns="0" bIns="0" rtlCol="0" anchor="t"/>
          <a:lstStyle/>
          <a:p>
            <a:pPr marL="457189" indent="-457189">
              <a:spcAft>
                <a:spcPts val="400"/>
              </a:spcAft>
              <a:buSzPct val="100000"/>
              <a:buChar char="•"/>
            </a:pPr>
            <a:r>
              <a:rPr lang="en-US" sz="1450" dirty="0"/>
              <a:t>Pleuritic pain + dyspnea + tachycardia is classic </a:t>
            </a:r>
          </a:p>
          <a:p>
            <a:pPr marL="456565" indent="-456565">
              <a:spcAft>
                <a:spcPts val="400"/>
              </a:spcAft>
              <a:buSzPct val="100000"/>
              <a:buChar char="•"/>
            </a:pPr>
            <a:r>
              <a:rPr lang="en-US" sz="1450" dirty="0"/>
              <a:t>Classic Sx absent in 1/3</a:t>
            </a:r>
            <a:endParaRPr lang="en-US" sz="1450" dirty="0">
              <a:ea typeface="Calibri"/>
              <a:cs typeface="Calibri"/>
            </a:endParaRPr>
          </a:p>
          <a:p>
            <a:pPr marL="456565" indent="-456565">
              <a:spcAft>
                <a:spcPts val="400"/>
              </a:spcAft>
              <a:buSzPct val="100000"/>
              <a:buChar char="•"/>
            </a:pPr>
            <a:r>
              <a:rPr lang="en-US" sz="1450" dirty="0"/>
              <a:t>Unexplained dyspnea or tachycardia is the MC 'atypical' presentation</a:t>
            </a:r>
            <a:endParaRPr lang="en-US" sz="1450" dirty="0">
              <a:ea typeface="Calibri"/>
              <a:cs typeface="Calibri"/>
            </a:endParaRPr>
          </a:p>
          <a:p>
            <a:pPr marL="456565" indent="-456565">
              <a:spcAft>
                <a:spcPts val="400"/>
              </a:spcAft>
              <a:buSzPct val="100000"/>
              <a:buChar char="•"/>
            </a:pPr>
            <a:r>
              <a:rPr lang="en-US" sz="1450" dirty="0"/>
              <a:t>Syncope + chest pain </a:t>
            </a:r>
            <a:endParaRPr lang="en-US" sz="1450" dirty="0">
              <a:ea typeface="Calibri"/>
              <a:cs typeface="Calibri"/>
            </a:endParaRPr>
          </a:p>
          <a:p>
            <a:pPr marL="457189" indent="-457189">
              <a:spcAft>
                <a:spcPts val="400"/>
              </a:spcAft>
              <a:buSzPct val="100000"/>
              <a:buChar char="•"/>
            </a:pPr>
            <a:r>
              <a:rPr lang="en-US" sz="1450" dirty="0"/>
              <a:t>Risk: surgery/immobility, estrogen, cancer, prior VTE, pregnancy</a:t>
            </a:r>
          </a:p>
        </p:txBody>
      </p:sp>
      <p:sp>
        <p:nvSpPr>
          <p:cNvPr id="11" name="lr head"/>
          <p:cNvSpPr txBox="1"/>
          <p:nvPr/>
        </p:nvSpPr>
        <p:spPr>
          <a:xfrm>
            <a:off x="4450080" y="1402080"/>
            <a:ext cx="4267200" cy="365760"/>
          </a:xfrm>
          <a:prstGeom prst="rect">
            <a:avLst/>
          </a:prstGeom>
          <a:noFill/>
          <a:ln/>
        </p:spPr>
        <p:txBody>
          <a:bodyPr wrap="square" lIns="0" tIns="0" rIns="0" bIns="0" rtlCol="0" anchor="ctr"/>
          <a:lstStyle/>
          <a:p>
            <a:r>
              <a:rPr lang="en-US" sz="1600" b="1" dirty="0"/>
              <a:t>Likelihood ratios </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3991080505"/>
              </p:ext>
            </p:extLst>
          </p:nvPr>
        </p:nvGraphicFramePr>
        <p:xfrm>
          <a:off x="4450080" y="1828800"/>
          <a:ext cx="4023359" cy="2926080"/>
        </p:xfrm>
        <a:graphic>
          <a:graphicData uri="http://schemas.openxmlformats.org/drawingml/2006/table">
            <a:tbl>
              <a:tblPr/>
              <a:tblGrid>
                <a:gridCol w="2804159">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LR+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Clinician gestalt 'high'</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5.7</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Unilateral leg swelling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2.6</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Syncope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2.4</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Hemoptysis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2.6</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HR &gt; 100</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1.5–2</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SpO₂ &lt; 95%</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Pleuritic pain</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~1.5</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7"/>
                  </a:ext>
                </a:extLst>
              </a:tr>
            </a:tbl>
          </a:graphicData>
        </a:graphic>
      </p:graphicFrame>
      <p:sp>
        <p:nvSpPr>
          <p:cNvPr id="13" name="card Office pearls"/>
          <p:cNvSpPr/>
          <p:nvPr/>
        </p:nvSpPr>
        <p:spPr>
          <a:xfrm>
            <a:off x="8717280" y="1341120"/>
            <a:ext cx="2865120" cy="4632960"/>
          </a:xfrm>
          <a:prstGeom prst="roundRect">
            <a:avLst>
              <a:gd name="adj" fmla="val 425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1975104"/>
            <a:ext cx="2426208" cy="4120896"/>
          </a:xfrm>
          <a:prstGeom prst="rect">
            <a:avLst/>
          </a:prstGeom>
          <a:noFill/>
          <a:ln/>
        </p:spPr>
        <p:txBody>
          <a:bodyPr wrap="square" lIns="0" tIns="0" rIns="0" bIns="0" rtlCol="0" anchor="t"/>
          <a:lstStyle/>
          <a:p>
            <a:pPr marL="457189" indent="-457189">
              <a:spcAft>
                <a:spcPts val="400"/>
              </a:spcAft>
              <a:buSzPct val="100000"/>
              <a:buChar char="•"/>
            </a:pPr>
            <a:r>
              <a:rPr lang="en-US" sz="1400" dirty="0"/>
              <a:t>Step 1: gestalt </a:t>
            </a:r>
          </a:p>
          <a:p>
            <a:pPr marL="456565" indent="-456565">
              <a:spcAft>
                <a:spcPts val="400"/>
              </a:spcAft>
              <a:buSzPct val="100000"/>
              <a:buFontTx/>
              <a:buChar char="•"/>
            </a:pPr>
            <a:r>
              <a:rPr lang="en-US" sz="1400" dirty="0"/>
              <a:t>Step 2: Wells: moderate → D-dimer. Wells high → ED for CTPA</a:t>
            </a:r>
            <a:endParaRPr lang="en-US" sz="1400" dirty="0">
              <a:ea typeface="Calibri"/>
              <a:cs typeface="Calibri"/>
            </a:endParaRPr>
          </a:p>
          <a:p>
            <a:pPr marL="457189" indent="-457189">
              <a:spcAft>
                <a:spcPts val="400"/>
              </a:spcAft>
              <a:buSzPct val="100000"/>
              <a:buChar char="•"/>
            </a:pPr>
            <a:r>
              <a:rPr lang="en-US" sz="1400" dirty="0"/>
              <a:t>Step 3: Low Wells-&gt; PERC- If All negative → stop. </a:t>
            </a:r>
          </a:p>
          <a:p>
            <a:pPr marL="457189" indent="-457189">
              <a:spcAft>
                <a:spcPts val="400"/>
              </a:spcAft>
              <a:buSzPct val="100000"/>
              <a:buChar char="•"/>
            </a:pPr>
            <a:r>
              <a:rPr lang="en-US" sz="1400" dirty="0"/>
              <a:t>PERC fails on: </a:t>
            </a:r>
            <a:r>
              <a:rPr lang="en-US" sz="1400" i="1" dirty="0"/>
              <a:t>age ≥50, HR ≥100, SpO₂ &lt;95%, estrogen, prior VTE, surgery/trauma 4 wk, hemoptysis, leg swelling</a:t>
            </a:r>
          </a:p>
          <a:p>
            <a:pPr marL="457189" indent="-457189">
              <a:spcAft>
                <a:spcPts val="400"/>
              </a:spcAft>
              <a:buSzPct val="100000"/>
              <a:buChar char="•"/>
            </a:pPr>
            <a:r>
              <a:rPr lang="en-US" sz="1400" dirty="0"/>
              <a:t>A D-dimer you can't get back today is a reason to send, not a reason to wait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4"/>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4"/>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4</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Cardiac tamponade</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&lt; 1%</a:t>
            </a:r>
            <a:endParaRPr lang="en-US" sz="4000" dirty="0"/>
          </a:p>
        </p:txBody>
      </p:sp>
      <p:sp>
        <p:nvSpPr>
          <p:cNvPr id="7" name="stat label"/>
          <p:cNvSpPr txBox="1"/>
          <p:nvPr/>
        </p:nvSpPr>
        <p:spPr>
          <a:xfrm>
            <a:off x="670560" y="1938528"/>
            <a:ext cx="3535680" cy="670560"/>
          </a:xfrm>
          <a:prstGeom prst="rect">
            <a:avLst/>
          </a:prstGeom>
          <a:noFill/>
          <a:ln/>
        </p:spPr>
        <p:txBody>
          <a:bodyPr wrap="square" lIns="0" tIns="0" rIns="0" bIns="0" rtlCol="0" anchor="t"/>
          <a:lstStyle/>
          <a:p>
            <a:r>
              <a:rPr lang="en-US" sz="1600" dirty="0">
                <a:solidFill>
                  <a:schemeClr val="tx2"/>
                </a:solidFill>
              </a:rPr>
              <a:t>of ED chest pain. </a:t>
            </a:r>
            <a:endParaRPr lang="en-US" sz="1600" dirty="0"/>
          </a:p>
        </p:txBody>
      </p:sp>
      <p:sp>
        <p:nvSpPr>
          <p:cNvPr id="8" name="card History &amp; exam clues"/>
          <p:cNvSpPr/>
          <p:nvPr/>
        </p:nvSpPr>
        <p:spPr>
          <a:xfrm>
            <a:off x="609600" y="2682240"/>
            <a:ext cx="3535680" cy="3261360"/>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829056" y="2828544"/>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3316224"/>
            <a:ext cx="3096768" cy="2779776"/>
          </a:xfrm>
          <a:prstGeom prst="rect">
            <a:avLst/>
          </a:prstGeom>
          <a:noFill/>
          <a:ln/>
        </p:spPr>
        <p:txBody>
          <a:bodyPr wrap="square" lIns="0" tIns="0" rIns="0" bIns="0" rtlCol="0" anchor="t"/>
          <a:lstStyle/>
          <a:p>
            <a:pPr marL="456565" indent="-456565">
              <a:spcAft>
                <a:spcPts val="400"/>
              </a:spcAft>
              <a:buSzPct val="100000"/>
              <a:buChar char="•"/>
            </a:pPr>
            <a:r>
              <a:rPr lang="en-US" sz="1500" dirty="0"/>
              <a:t>Dyspnea (87–88%) is more common than chest pain</a:t>
            </a:r>
            <a:endParaRPr lang="en-US"/>
          </a:p>
          <a:p>
            <a:pPr marL="456565" indent="-456565">
              <a:spcAft>
                <a:spcPts val="400"/>
              </a:spcAft>
              <a:buSzPct val="100000"/>
              <a:buChar char="•"/>
            </a:pPr>
            <a:r>
              <a:rPr lang="en-US" sz="1500" dirty="0"/>
              <a:t>Tachycardia 77%, JVD 76% </a:t>
            </a:r>
            <a:endParaRPr lang="en-US" sz="1500" dirty="0">
              <a:ea typeface="Calibri"/>
              <a:cs typeface="Calibri"/>
            </a:endParaRPr>
          </a:p>
          <a:p>
            <a:pPr marL="457189" indent="-457189">
              <a:spcAft>
                <a:spcPts val="400"/>
              </a:spcAft>
              <a:buSzPct val="100000"/>
              <a:buChar char="•"/>
            </a:pPr>
            <a:r>
              <a:rPr lang="en-US" sz="1500" dirty="0"/>
              <a:t>Hypotension only 26%, muffled heart  sounds only 28%</a:t>
            </a:r>
          </a:p>
          <a:p>
            <a:pPr marL="457189" indent="-457189">
              <a:spcAft>
                <a:spcPts val="400"/>
              </a:spcAft>
              <a:buSzPct val="100000"/>
              <a:buChar char="•"/>
            </a:pPr>
            <a:r>
              <a:rPr lang="en-US" sz="1500" dirty="0"/>
              <a:t>Full Beck's triad present in ~10%</a:t>
            </a:r>
          </a:p>
          <a:p>
            <a:pPr marL="457189" indent="-457189">
              <a:spcAft>
                <a:spcPts val="400"/>
              </a:spcAft>
              <a:buSzPct val="100000"/>
              <a:buChar char="•"/>
            </a:pPr>
            <a:r>
              <a:rPr lang="en-US" sz="1500" dirty="0"/>
              <a:t>Pericarditis (positional, rub) </a:t>
            </a:r>
          </a:p>
          <a:p>
            <a:pPr marL="457189" indent="-457189">
              <a:spcAft>
                <a:spcPts val="400"/>
              </a:spcAft>
              <a:buSzPct val="100000"/>
              <a:buChar char="•"/>
            </a:pPr>
            <a:r>
              <a:rPr lang="en-US" sz="1500" b="1" dirty="0"/>
              <a:t>Red flags: recent cardiac procedure, cancer, ESRD, anticoagulation, TB/HIV</a:t>
            </a:r>
          </a:p>
        </p:txBody>
      </p:sp>
      <p:sp>
        <p:nvSpPr>
          <p:cNvPr id="11" name="lr head"/>
          <p:cNvSpPr txBox="1"/>
          <p:nvPr/>
        </p:nvSpPr>
        <p:spPr>
          <a:xfrm>
            <a:off x="4450080" y="1402080"/>
            <a:ext cx="4267200" cy="365760"/>
          </a:xfrm>
          <a:prstGeom prst="rect">
            <a:avLst/>
          </a:prstGeom>
          <a:noFill/>
          <a:ln/>
        </p:spPr>
        <p:txBody>
          <a:bodyPr wrap="square" lIns="0" tIns="0" rIns="0" bIns="0" rtlCol="0" anchor="ctr"/>
          <a:lstStyle/>
          <a:p>
            <a:r>
              <a:rPr lang="en-US" sz="1600" b="1" dirty="0"/>
              <a:t>Likelihood ratios</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3214535885"/>
              </p:ext>
            </p:extLst>
          </p:nvPr>
        </p:nvGraphicFramePr>
        <p:xfrm>
          <a:off x="4450080" y="1828800"/>
          <a:ext cx="4023360" cy="3545840"/>
        </p:xfrm>
        <a:graphic>
          <a:graphicData uri="http://schemas.openxmlformats.org/drawingml/2006/table">
            <a:tbl>
              <a:tblPr/>
              <a:tblGrid>
                <a:gridCol w="2601884">
                  <a:extLst>
                    <a:ext uri="{9D8B030D-6E8A-4147-A177-3AD203B41FA5}">
                      <a16:colId xmlns:a16="http://schemas.microsoft.com/office/drawing/2014/main" val="20000"/>
                    </a:ext>
                  </a:extLst>
                </a:gridCol>
                <a:gridCol w="1421476">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LR+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Pulsus paradoxus &gt; 12 mmHg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5.9</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Pulsus paradoxus &gt; 10 mmHg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3.3</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Pulsus paradoxus ≤ 10 (absent)</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a:ea typeface="Calibri"/>
                          <a:cs typeface="Calibri"/>
                        </a:rPr>
                        <a:t>0.03</a:t>
                      </a:r>
                      <a:endParaRPr lang="en-US" sz="1500" dirty="0">
                        <a:latin typeface="Calibri"/>
                        <a:ea typeface="Calibri"/>
                        <a:cs typeface="Calibri"/>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Tachycardia</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1.3 (sens 77%)</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JVD</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1.3 (sens 76%)</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Cardiomegaly on CXR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sens 89%</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Low voltage / alternans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specific, insensitive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7"/>
                  </a:ext>
                </a:extLst>
              </a:tr>
            </a:tbl>
          </a:graphicData>
        </a:graphic>
      </p:graphicFrame>
      <p:sp>
        <p:nvSpPr>
          <p:cNvPr id="13" name="card Office pearls"/>
          <p:cNvSpPr/>
          <p:nvPr/>
        </p:nvSpPr>
        <p:spPr>
          <a:xfrm>
            <a:off x="8717280" y="1341120"/>
            <a:ext cx="2865120" cy="4602480"/>
          </a:xfrm>
          <a:prstGeom prst="roundRect">
            <a:avLst>
              <a:gd name="adj" fmla="val 425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1975104"/>
            <a:ext cx="2426208" cy="4120896"/>
          </a:xfrm>
          <a:prstGeom prst="rect">
            <a:avLst/>
          </a:prstGeom>
          <a:noFill/>
          <a:ln/>
        </p:spPr>
        <p:txBody>
          <a:bodyPr wrap="square" lIns="0" tIns="0" rIns="0" bIns="0" rtlCol="0" anchor="t"/>
          <a:lstStyle/>
          <a:p>
            <a:pPr marL="456565" indent="-456565">
              <a:spcAft>
                <a:spcPts val="400"/>
              </a:spcAft>
              <a:buSzPct val="100000"/>
              <a:buChar char="•"/>
            </a:pPr>
            <a:r>
              <a:rPr lang="en-US" sz="1600" dirty="0"/>
              <a:t>Measure the pulsus: deflate cuff slowly; note SBP where Korotkoff sounds are heard only on expiration, then where they're heard every beat. </a:t>
            </a:r>
            <a:endParaRPr lang="en-US"/>
          </a:p>
          <a:p>
            <a:pPr marL="456565" indent="-456565">
              <a:spcAft>
                <a:spcPts val="400"/>
              </a:spcAft>
              <a:buSzPct val="100000"/>
              <a:buChar char="•"/>
            </a:pPr>
            <a:r>
              <a:rPr lang="en-US" sz="1600" dirty="0"/>
              <a:t>Difference &gt;10–12 → go</a:t>
            </a:r>
            <a:endParaRPr lang="en-US"/>
          </a:p>
          <a:p>
            <a:pPr marL="457189" indent="-457189">
              <a:spcAft>
                <a:spcPts val="400"/>
              </a:spcAft>
              <a:buSzPct val="100000"/>
              <a:buChar char="•"/>
            </a:pPr>
            <a:r>
              <a:rPr lang="en-US" sz="1600" dirty="0"/>
              <a:t>POCUS: effusion + RV diastolic collapse = tamponade.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5"/>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5"/>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5</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Pneumothorax</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&lt; 1%</a:t>
            </a:r>
            <a:endParaRPr lang="en-US" sz="4000" dirty="0"/>
          </a:p>
        </p:txBody>
      </p:sp>
      <p:sp>
        <p:nvSpPr>
          <p:cNvPr id="7" name="stat label"/>
          <p:cNvSpPr txBox="1"/>
          <p:nvPr/>
        </p:nvSpPr>
        <p:spPr>
          <a:xfrm>
            <a:off x="609600" y="1950720"/>
            <a:ext cx="3535680" cy="349135"/>
          </a:xfrm>
          <a:prstGeom prst="rect">
            <a:avLst/>
          </a:prstGeom>
          <a:noFill/>
          <a:ln/>
        </p:spPr>
        <p:txBody>
          <a:bodyPr wrap="square" lIns="0" tIns="0" rIns="0" bIns="0" rtlCol="0" anchor="t"/>
          <a:lstStyle/>
          <a:p>
            <a:r>
              <a:rPr lang="en-US" sz="1267" dirty="0">
                <a:solidFill>
                  <a:schemeClr val="tx2"/>
                </a:solidFill>
              </a:rPr>
              <a:t>of ED chest pain.</a:t>
            </a:r>
            <a:endParaRPr lang="en-US" sz="1267" dirty="0"/>
          </a:p>
        </p:txBody>
      </p:sp>
      <p:sp>
        <p:nvSpPr>
          <p:cNvPr id="8" name="card History &amp; exam clues"/>
          <p:cNvSpPr/>
          <p:nvPr/>
        </p:nvSpPr>
        <p:spPr>
          <a:xfrm>
            <a:off x="609600" y="2330335"/>
            <a:ext cx="3535680" cy="3627120"/>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944880" y="2470543"/>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2770910"/>
            <a:ext cx="3096768" cy="3186545"/>
          </a:xfrm>
          <a:prstGeom prst="rect">
            <a:avLst/>
          </a:prstGeom>
          <a:noFill/>
          <a:ln/>
        </p:spPr>
        <p:txBody>
          <a:bodyPr wrap="square" lIns="0" tIns="0" rIns="0" bIns="0" rtlCol="0" anchor="t"/>
          <a:lstStyle/>
          <a:p>
            <a:pPr marL="457189" indent="-457189">
              <a:spcAft>
                <a:spcPts val="400"/>
              </a:spcAft>
              <a:buSzPct val="100000"/>
              <a:buChar char="•"/>
            </a:pPr>
            <a:endParaRPr lang="en-US" sz="1500" dirty="0"/>
          </a:p>
          <a:p>
            <a:pPr marL="457189" indent="-457189">
              <a:spcAft>
                <a:spcPts val="400"/>
              </a:spcAft>
              <a:buSzPct val="100000"/>
              <a:buChar char="•"/>
            </a:pPr>
            <a:r>
              <a:rPr lang="en-US" sz="1500" dirty="0"/>
              <a:t>Primary spontaneous: tall, thin, male, 20–40, smoker. Secondary: COPD, CF, ILD, Marfan.</a:t>
            </a:r>
          </a:p>
          <a:p>
            <a:pPr marL="457189" indent="-457189">
              <a:spcAft>
                <a:spcPts val="400"/>
              </a:spcAft>
              <a:buSzPct val="100000"/>
              <a:buChar char="•"/>
            </a:pPr>
            <a:r>
              <a:rPr lang="en-US" sz="1500" dirty="0"/>
              <a:t>Sudden pleuritic unilateral pain + dyspnea at rest </a:t>
            </a:r>
          </a:p>
          <a:p>
            <a:pPr marL="457189" indent="-457189">
              <a:spcAft>
                <a:spcPts val="400"/>
              </a:spcAft>
              <a:buSzPct val="100000"/>
              <a:buChar char="•"/>
            </a:pPr>
            <a:r>
              <a:rPr lang="en-US" sz="1500" dirty="0"/>
              <a:t>Tension: tachycardia, hypotension, hypoxia, distended neck veins; tracheal shift is late and rare</a:t>
            </a:r>
          </a:p>
          <a:p>
            <a:pPr marL="457189" indent="-457189">
              <a:spcAft>
                <a:spcPts val="400"/>
              </a:spcAft>
              <a:buSzPct val="100000"/>
              <a:buChar char="•"/>
            </a:pPr>
            <a:r>
              <a:rPr lang="en-US" sz="1500" dirty="0"/>
              <a:t>Risk: thoracic procedure, central line, ventilation, diving, cocaine</a:t>
            </a:r>
          </a:p>
        </p:txBody>
      </p:sp>
      <p:sp>
        <p:nvSpPr>
          <p:cNvPr id="11" name="lr head"/>
          <p:cNvSpPr txBox="1"/>
          <p:nvPr/>
        </p:nvSpPr>
        <p:spPr>
          <a:xfrm>
            <a:off x="4450080" y="1349433"/>
            <a:ext cx="4267200" cy="365760"/>
          </a:xfrm>
          <a:prstGeom prst="rect">
            <a:avLst/>
          </a:prstGeom>
          <a:noFill/>
          <a:ln/>
        </p:spPr>
        <p:txBody>
          <a:bodyPr wrap="square" lIns="0" tIns="0" rIns="0" bIns="0" rtlCol="0" anchor="ctr"/>
          <a:lstStyle/>
          <a:p>
            <a:r>
              <a:rPr lang="en-US" sz="1600" b="1" dirty="0"/>
              <a:t>Likelihood</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352320453"/>
              </p:ext>
            </p:extLst>
          </p:nvPr>
        </p:nvGraphicFramePr>
        <p:xfrm>
          <a:off x="4450080" y="1828800"/>
          <a:ext cx="4023360" cy="3586480"/>
        </p:xfrm>
        <a:graphic>
          <a:graphicData uri="http://schemas.openxmlformats.org/drawingml/2006/table">
            <a:tbl>
              <a:tblPr/>
              <a:tblGrid>
                <a:gridCol w="2269375">
                  <a:extLst>
                    <a:ext uri="{9D8B030D-6E8A-4147-A177-3AD203B41FA5}">
                      <a16:colId xmlns:a16="http://schemas.microsoft.com/office/drawing/2014/main" val="20000"/>
                    </a:ext>
                  </a:extLst>
                </a:gridCol>
                <a:gridCol w="1753985">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Value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Decreased breath sounds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sens 50–75%, spec ~90%</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Hyperresonance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specific, insensitive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Subcutaneous emphysema</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b="1" dirty="0">
                          <a:solidFill>
                            <a:srgbClr val="1A1D23"/>
                          </a:solidFill>
                          <a:latin typeface="Calibri" pitchFamily="34" charset="0"/>
                          <a:ea typeface="Calibri" pitchFamily="34" charset="-122"/>
                          <a:cs typeface="Calibri" pitchFamily="34" charset="-120"/>
                        </a:rPr>
                        <a:t>LR+ 5.47, rare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POCUS: absent sliding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sens ~79%, spec 98%</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Chest radiograph</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sens ~40%, spec 99%</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Upright film</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better than supine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13" name="card Office pearls"/>
          <p:cNvSpPr/>
          <p:nvPr/>
        </p:nvSpPr>
        <p:spPr>
          <a:xfrm>
            <a:off x="8717280" y="1341120"/>
            <a:ext cx="2865120" cy="4616335"/>
          </a:xfrm>
          <a:prstGeom prst="roundRect">
            <a:avLst>
              <a:gd name="adj" fmla="val 425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2083447"/>
            <a:ext cx="2426208" cy="4120896"/>
          </a:xfrm>
          <a:prstGeom prst="rect">
            <a:avLst/>
          </a:prstGeom>
          <a:noFill/>
          <a:ln/>
        </p:spPr>
        <p:txBody>
          <a:bodyPr wrap="square" lIns="0" tIns="0" rIns="0" bIns="0" rtlCol="0" anchor="t"/>
          <a:lstStyle/>
          <a:p>
            <a:pPr marL="457189" indent="-457189">
              <a:spcAft>
                <a:spcPts val="400"/>
              </a:spcAft>
              <a:buSzPct val="100000"/>
              <a:buChar char="•"/>
            </a:pPr>
            <a:r>
              <a:rPr lang="en-US" sz="1400" dirty="0"/>
              <a:t>Normal exam can’t rule out a 20% PTX</a:t>
            </a:r>
          </a:p>
          <a:p>
            <a:pPr marL="457189" indent="-457189">
              <a:spcAft>
                <a:spcPts val="400"/>
              </a:spcAft>
              <a:buSzPct val="100000"/>
              <a:buChar char="•"/>
            </a:pPr>
            <a:r>
              <a:rPr lang="en-US" sz="1400" dirty="0"/>
              <a:t>POCUS 'lung point' is pathognomonic </a:t>
            </a:r>
          </a:p>
          <a:p>
            <a:pPr marL="457189" indent="-457189">
              <a:spcAft>
                <a:spcPts val="400"/>
              </a:spcAft>
              <a:buSzPct val="100000"/>
              <a:buChar char="•"/>
            </a:pPr>
            <a:r>
              <a:rPr lang="en-US" sz="1400" dirty="0"/>
              <a:t>Stable, small primary PTX (&lt;2 cm/&lt;20%) can be managed conservatively (BTS 2023)- but that's an ED call after imaging, not an office call</a:t>
            </a:r>
          </a:p>
          <a:p>
            <a:pPr marL="457189" indent="-457189">
              <a:spcAft>
                <a:spcPts val="400"/>
              </a:spcAft>
              <a:buSzPct val="100000"/>
              <a:buChar char="•"/>
            </a:pPr>
            <a:r>
              <a:rPr lang="en-US" sz="1400" dirty="0"/>
              <a:t>Any vital-sign abnormality = 911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badge 6"/>
          <p:cNvSpPr/>
          <p:nvPr/>
        </p:nvSpPr>
        <p:spPr>
          <a:xfrm>
            <a:off x="609600" y="51206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3" name="badge text 6"/>
          <p:cNvSpPr txBox="1"/>
          <p:nvPr/>
        </p:nvSpPr>
        <p:spPr>
          <a:xfrm>
            <a:off x="609600" y="512064"/>
            <a:ext cx="670560" cy="670560"/>
          </a:xfrm>
          <a:prstGeom prst="rect">
            <a:avLst/>
          </a:prstGeom>
          <a:noFill/>
          <a:ln/>
        </p:spPr>
        <p:txBody>
          <a:bodyPr wrap="square" lIns="0" tIns="0" rIns="0" bIns="0" rtlCol="0" anchor="ctr"/>
          <a:lstStyle/>
          <a:p>
            <a:pPr algn="ctr"/>
            <a:r>
              <a:rPr lang="en-US" sz="1867" b="1" dirty="0">
                <a:solidFill>
                  <a:schemeClr val="bg1"/>
                </a:solidFill>
              </a:rPr>
              <a:t>6</a:t>
            </a:r>
            <a:endParaRPr lang="en-US" sz="1867" dirty="0"/>
          </a:p>
        </p:txBody>
      </p:sp>
      <p:sp>
        <p:nvSpPr>
          <p:cNvPr id="4" name="killer name"/>
          <p:cNvSpPr txBox="1"/>
          <p:nvPr/>
        </p:nvSpPr>
        <p:spPr>
          <a:xfrm>
            <a:off x="1463040" y="365760"/>
            <a:ext cx="6827520" cy="914400"/>
          </a:xfrm>
          <a:prstGeom prst="rect">
            <a:avLst/>
          </a:prstGeom>
          <a:noFill/>
          <a:ln/>
        </p:spPr>
        <p:txBody>
          <a:bodyPr wrap="square" lIns="0" tIns="0" rIns="0" bIns="0" rtlCol="0" anchor="ctr"/>
          <a:lstStyle/>
          <a:p>
            <a:r>
              <a:rPr lang="en-US" sz="3733" b="1" dirty="0"/>
              <a:t>Esophageal rupture (Boerhaave)</a:t>
            </a:r>
            <a:endParaRPr lang="en-US" sz="3733" dirty="0"/>
          </a:p>
        </p:txBody>
      </p:sp>
      <p:sp>
        <p:nvSpPr>
          <p:cNvPr id="6" name="stat"/>
          <p:cNvSpPr txBox="1"/>
          <p:nvPr/>
        </p:nvSpPr>
        <p:spPr>
          <a:xfrm>
            <a:off x="609600" y="1341120"/>
            <a:ext cx="3535680" cy="609600"/>
          </a:xfrm>
          <a:prstGeom prst="rect">
            <a:avLst/>
          </a:prstGeom>
          <a:noFill/>
          <a:ln/>
        </p:spPr>
        <p:txBody>
          <a:bodyPr wrap="square" lIns="0" tIns="0" rIns="0" bIns="0" rtlCol="0" anchor="ctr"/>
          <a:lstStyle/>
          <a:p>
            <a:r>
              <a:rPr lang="en-US" sz="4000" b="1" dirty="0">
                <a:solidFill>
                  <a:schemeClr val="accent1"/>
                </a:solidFill>
              </a:rPr>
              <a:t>Rare</a:t>
            </a:r>
            <a:endParaRPr lang="en-US" sz="4000" dirty="0"/>
          </a:p>
        </p:txBody>
      </p:sp>
      <p:sp>
        <p:nvSpPr>
          <p:cNvPr id="7" name="stat label"/>
          <p:cNvSpPr txBox="1"/>
          <p:nvPr/>
        </p:nvSpPr>
        <p:spPr>
          <a:xfrm>
            <a:off x="609600" y="1950720"/>
            <a:ext cx="3535680" cy="670560"/>
          </a:xfrm>
          <a:prstGeom prst="rect">
            <a:avLst/>
          </a:prstGeom>
          <a:noFill/>
          <a:ln/>
        </p:spPr>
        <p:txBody>
          <a:bodyPr wrap="square" lIns="0" tIns="0" rIns="0" bIns="0" rtlCol="0" anchor="t"/>
          <a:lstStyle/>
          <a:p>
            <a:r>
              <a:rPr lang="en-US" sz="1250" dirty="0">
                <a:solidFill>
                  <a:schemeClr val="tx2"/>
                </a:solidFill>
              </a:rPr>
              <a:t>but mortality roughly doubles after 24 h.</a:t>
            </a:r>
            <a:endParaRPr lang="en-US" dirty="0">
              <a:solidFill>
                <a:schemeClr val="tx2"/>
              </a:solidFill>
            </a:endParaRPr>
          </a:p>
          <a:p>
            <a:endParaRPr lang="en-US" dirty="0">
              <a:solidFill>
                <a:schemeClr val="tx2"/>
              </a:solidFill>
            </a:endParaRPr>
          </a:p>
        </p:txBody>
      </p:sp>
      <p:sp>
        <p:nvSpPr>
          <p:cNvPr id="8" name="card History &amp; exam clues"/>
          <p:cNvSpPr/>
          <p:nvPr/>
        </p:nvSpPr>
        <p:spPr>
          <a:xfrm>
            <a:off x="609600" y="2682240"/>
            <a:ext cx="3535680" cy="3261360"/>
          </a:xfrm>
          <a:prstGeom prst="roundRect">
            <a:avLst>
              <a:gd name="adj" fmla="val 344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9" name="card head History &amp;amp; exam clues"/>
          <p:cNvSpPr txBox="1"/>
          <p:nvPr/>
        </p:nvSpPr>
        <p:spPr>
          <a:xfrm>
            <a:off x="829056" y="2828544"/>
            <a:ext cx="3096768" cy="438912"/>
          </a:xfrm>
          <a:prstGeom prst="rect">
            <a:avLst/>
          </a:prstGeom>
          <a:noFill/>
          <a:ln/>
        </p:spPr>
        <p:txBody>
          <a:bodyPr wrap="square" lIns="0" tIns="0" rIns="0" bIns="0" rtlCol="0" anchor="ctr"/>
          <a:lstStyle/>
          <a:p>
            <a:r>
              <a:rPr lang="en-US" sz="1867" b="1" dirty="0">
                <a:solidFill>
                  <a:schemeClr val="accent1"/>
                </a:solidFill>
              </a:rPr>
              <a:t>History &amp; exam clues</a:t>
            </a:r>
            <a:endParaRPr lang="en-US" sz="1867" dirty="0"/>
          </a:p>
        </p:txBody>
      </p:sp>
      <p:sp>
        <p:nvSpPr>
          <p:cNvPr id="10" name="card body History &amp; exam clues"/>
          <p:cNvSpPr txBox="1"/>
          <p:nvPr/>
        </p:nvSpPr>
        <p:spPr>
          <a:xfrm>
            <a:off x="829056" y="3316224"/>
            <a:ext cx="3096768" cy="2779776"/>
          </a:xfrm>
          <a:prstGeom prst="rect">
            <a:avLst/>
          </a:prstGeom>
          <a:noFill/>
          <a:ln/>
        </p:spPr>
        <p:txBody>
          <a:bodyPr wrap="square" lIns="0" tIns="0" rIns="0" bIns="0" rtlCol="0" anchor="t"/>
          <a:lstStyle/>
          <a:p>
            <a:pPr marL="457189" indent="-457189">
              <a:spcAft>
                <a:spcPts val="400"/>
              </a:spcAft>
              <a:buSzPct val="100000"/>
              <a:buChar char="•"/>
            </a:pPr>
            <a:r>
              <a:rPr lang="en-US" sz="1333" dirty="0"/>
              <a:t>Severe retrosternal/epigastric pain after forceful vomiting/retching-  or after endoscopy, dilation, food bolus</a:t>
            </a:r>
          </a:p>
          <a:p>
            <a:pPr marL="457189" indent="-457189">
              <a:spcAft>
                <a:spcPts val="400"/>
              </a:spcAft>
              <a:buSzPct val="100000"/>
              <a:buChar char="•"/>
            </a:pPr>
            <a:r>
              <a:rPr lang="en-US" sz="1333" dirty="0"/>
              <a:t>Mackler triad (vomiting + chest pain + subcutaneous emphysema) present in a minority</a:t>
            </a:r>
          </a:p>
          <a:p>
            <a:pPr marL="457189" indent="-457189">
              <a:spcAft>
                <a:spcPts val="400"/>
              </a:spcAft>
              <a:buSzPct val="100000"/>
              <a:buChar char="•"/>
            </a:pPr>
            <a:r>
              <a:rPr lang="en-US" sz="1333" dirty="0"/>
              <a:t>Dyspnea, odynophagia, fever, tachycardia develop over hours (mediastinitis)</a:t>
            </a:r>
          </a:p>
          <a:p>
            <a:pPr marL="457189" indent="-457189">
              <a:spcAft>
                <a:spcPts val="400"/>
              </a:spcAft>
              <a:buSzPct val="100000"/>
              <a:buChar char="•"/>
            </a:pPr>
            <a:r>
              <a:rPr lang="en-US" sz="1333" dirty="0"/>
              <a:t>Setups: alcohol binge, bulimia, hiatal hernia, EoE</a:t>
            </a:r>
          </a:p>
        </p:txBody>
      </p:sp>
      <p:sp>
        <p:nvSpPr>
          <p:cNvPr id="11" name="lr head"/>
          <p:cNvSpPr txBox="1"/>
          <p:nvPr/>
        </p:nvSpPr>
        <p:spPr>
          <a:xfrm>
            <a:off x="4450080" y="1402080"/>
            <a:ext cx="4267200" cy="365760"/>
          </a:xfrm>
          <a:prstGeom prst="rect">
            <a:avLst/>
          </a:prstGeom>
          <a:noFill/>
          <a:ln/>
        </p:spPr>
        <p:txBody>
          <a:bodyPr wrap="square" lIns="0" tIns="0" rIns="0" bIns="0" rtlCol="0" anchor="ctr"/>
          <a:lstStyle/>
          <a:p>
            <a:r>
              <a:rPr lang="en-US" sz="1600" b="1" dirty="0"/>
              <a:t>Likelihood ratios </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340884474"/>
              </p:ext>
            </p:extLst>
          </p:nvPr>
        </p:nvGraphicFramePr>
        <p:xfrm>
          <a:off x="4450080" y="1828800"/>
          <a:ext cx="4023360" cy="2468880"/>
        </p:xfrm>
        <a:graphic>
          <a:graphicData uri="http://schemas.openxmlformats.org/drawingml/2006/table">
            <a:tbl>
              <a:tblPr/>
              <a:tblGrid>
                <a:gridCol w="280416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36576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Finding</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Value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Subcutaneous emphysema (neck/chest)</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sens ~30%, very specific</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3657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Hamman's crunch</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specific, rare</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CXR: pneumomediastinum, L effusion, SQ air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abnormal in ~85–90%</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568960">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Tachycardia + fever</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500" dirty="0">
                          <a:solidFill>
                            <a:srgbClr val="1A1D23"/>
                          </a:solidFill>
                          <a:latin typeface="Calibri" pitchFamily="34" charset="0"/>
                          <a:ea typeface="Calibri" pitchFamily="34" charset="-122"/>
                          <a:cs typeface="Calibri" pitchFamily="34" charset="-120"/>
                        </a:rPr>
                        <a:t>late = mediastinitis</a:t>
                      </a:r>
                      <a:endParaRPr lang="en-US" sz="15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bl>
          </a:graphicData>
        </a:graphic>
      </p:graphicFrame>
      <p:sp>
        <p:nvSpPr>
          <p:cNvPr id="13" name="card Office pearls"/>
          <p:cNvSpPr/>
          <p:nvPr/>
        </p:nvSpPr>
        <p:spPr>
          <a:xfrm>
            <a:off x="8717280" y="1341120"/>
            <a:ext cx="2865120" cy="4876800"/>
          </a:xfrm>
          <a:prstGeom prst="roundRect">
            <a:avLst>
              <a:gd name="adj" fmla="val 425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4" name="card head Office pearls"/>
          <p:cNvSpPr txBox="1"/>
          <p:nvPr/>
        </p:nvSpPr>
        <p:spPr>
          <a:xfrm>
            <a:off x="8936736" y="1487424"/>
            <a:ext cx="2426208" cy="438912"/>
          </a:xfrm>
          <a:prstGeom prst="rect">
            <a:avLst/>
          </a:prstGeom>
          <a:noFill/>
          <a:ln/>
        </p:spPr>
        <p:txBody>
          <a:bodyPr wrap="square" lIns="0" tIns="0" rIns="0" bIns="0" rtlCol="0" anchor="ctr"/>
          <a:lstStyle/>
          <a:p>
            <a:r>
              <a:rPr lang="en-US" sz="1867" b="1" dirty="0">
                <a:solidFill>
                  <a:schemeClr val="accent1"/>
                </a:solidFill>
              </a:rPr>
              <a:t>Office pearls</a:t>
            </a:r>
            <a:endParaRPr lang="en-US" sz="1867" dirty="0"/>
          </a:p>
        </p:txBody>
      </p:sp>
      <p:sp>
        <p:nvSpPr>
          <p:cNvPr id="15" name="card body Office pearls"/>
          <p:cNvSpPr txBox="1"/>
          <p:nvPr/>
        </p:nvSpPr>
        <p:spPr>
          <a:xfrm>
            <a:off x="8936736" y="1975104"/>
            <a:ext cx="2426208" cy="4120896"/>
          </a:xfrm>
          <a:prstGeom prst="rect">
            <a:avLst/>
          </a:prstGeom>
          <a:noFill/>
          <a:ln/>
        </p:spPr>
        <p:txBody>
          <a:bodyPr wrap="square" lIns="0" tIns="0" rIns="0" bIns="0" rtlCol="0" anchor="t"/>
          <a:lstStyle/>
          <a:p>
            <a:pPr marL="456565" indent="-456565">
              <a:spcAft>
                <a:spcPts val="400"/>
              </a:spcAft>
              <a:buSzPct val="100000"/>
              <a:buChar char="•"/>
            </a:pPr>
            <a:r>
              <a:rPr lang="en-US" sz="1600" dirty="0"/>
              <a:t>CP after vomiting </a:t>
            </a:r>
            <a:endParaRPr lang="en-US" sz="1600">
              <a:ea typeface="Calibri"/>
              <a:cs typeface="Calibri"/>
            </a:endParaRPr>
          </a:p>
          <a:p>
            <a:pPr marL="456565" indent="-456565">
              <a:spcAft>
                <a:spcPts val="400"/>
              </a:spcAft>
              <a:buSzPct val="100000"/>
              <a:buChar char="•"/>
            </a:pPr>
            <a:r>
              <a:rPr lang="en-US" sz="1600" dirty="0"/>
              <a:t>Feel the supraclavicular fossae and anterior neck for crepitus</a:t>
            </a:r>
            <a:endParaRPr lang="en-US" sz="1600">
              <a:ea typeface="Calibri"/>
              <a:cs typeface="Calibri"/>
            </a:endParaRPr>
          </a:p>
          <a:p>
            <a:pPr marL="456565" indent="-456565">
              <a:spcAft>
                <a:spcPts val="400"/>
              </a:spcAft>
              <a:buSzPct val="100000"/>
              <a:buChar char="•"/>
            </a:pPr>
            <a:r>
              <a:rPr lang="en-US" sz="1600" dirty="0"/>
              <a:t>Nothing by mouth</a:t>
            </a:r>
            <a:endParaRPr lang="en-US" sz="1600">
              <a:ea typeface="Calibri"/>
              <a:cs typeface="Calibri"/>
            </a:endParaRPr>
          </a:p>
          <a:p>
            <a:pPr marL="456565" indent="-456565">
              <a:spcAft>
                <a:spcPts val="400"/>
              </a:spcAft>
              <a:buSzPct val="100000"/>
              <a:buChar char="•"/>
            </a:pPr>
            <a:r>
              <a:rPr lang="en-US" sz="1600" dirty="0"/>
              <a:t>CT chest with oral contrast in the ED — this is a surgical/IR emergency; every hour counts</a:t>
            </a:r>
            <a:endParaRPr lang="en-US" sz="1600">
              <a:ea typeface="Calibri" panose="020F0502020204030204"/>
              <a:cs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3" name="Table 0"/>
          <p:cNvGraphicFramePr>
            <a:graphicFrameLocks noGrp="1"/>
          </p:cNvGraphicFramePr>
          <p:nvPr>
            <p:extLst>
              <p:ext uri="{D42A27DB-BD31-4B8C-83A1-F6EECF244321}">
                <p14:modId xmlns:p14="http://schemas.microsoft.com/office/powerpoint/2010/main" val="3754355872"/>
              </p:ext>
            </p:extLst>
          </p:nvPr>
        </p:nvGraphicFramePr>
        <p:xfrm>
          <a:off x="609600" y="926592"/>
          <a:ext cx="10972800" cy="4901181"/>
        </p:xfrm>
        <a:graphic>
          <a:graphicData uri="http://schemas.openxmlformats.org/drawingml/2006/table">
            <a:tbl>
              <a:tblPr/>
              <a:tblGrid>
                <a:gridCol w="1463040">
                  <a:extLst>
                    <a:ext uri="{9D8B030D-6E8A-4147-A177-3AD203B41FA5}">
                      <a16:colId xmlns:a16="http://schemas.microsoft.com/office/drawing/2014/main" val="20000"/>
                    </a:ext>
                  </a:extLst>
                </a:gridCol>
                <a:gridCol w="316992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072640">
                  <a:extLst>
                    <a:ext uri="{9D8B030D-6E8A-4147-A177-3AD203B41FA5}">
                      <a16:colId xmlns:a16="http://schemas.microsoft.com/office/drawing/2014/main" val="20003"/>
                    </a:ext>
                  </a:extLst>
                </a:gridCol>
                <a:gridCol w="2072640">
                  <a:extLst>
                    <a:ext uri="{9D8B030D-6E8A-4147-A177-3AD203B41FA5}">
                      <a16:colId xmlns:a16="http://schemas.microsoft.com/office/drawing/2014/main" val="20004"/>
                    </a:ext>
                  </a:extLst>
                </a:gridCol>
              </a:tblGrid>
              <a:tr h="468808">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Suspect</a:t>
                      </a:r>
                      <a:endParaRPr lang="en-US" sz="14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The tell</a:t>
                      </a:r>
                      <a:endParaRPr lang="en-US" sz="14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Best bedside LR</a:t>
                      </a:r>
                      <a:endParaRPr lang="en-US" sz="14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Office test that matters</a:t>
                      </a:r>
                      <a:endParaRPr lang="en-US" sz="14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Disposition</a:t>
                      </a:r>
                      <a:endParaRPr lang="en-US" sz="14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A1D23"/>
                    </a:solidFill>
                  </a:tcPr>
                </a:tc>
                <a:extLst>
                  <a:ext uri="{0D108BD9-81ED-4DB2-BD59-A6C34878D82A}">
                    <a16:rowId xmlns:a16="http://schemas.microsoft.com/office/drawing/2014/main" val="10000"/>
                  </a:ext>
                </a:extLst>
              </a:tr>
              <a:tr h="738729">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ACS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Pressure, exertional, both arms, diaphoresis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Both-arm radiation LR+ 7.1</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ECG in 10 min, old ECG</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ED (911 if ongoing pain or any abnormal VS)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1"/>
                  </a:ext>
                </a:extLst>
              </a:tr>
              <a:tr h="738729">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Dissection</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Abrupt, maximal at onset, back, migrating, neuro deficit</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Pulse/BP deficit LR+ 5.7</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Two-arm BP; ADD-RS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911; hold antithrombotics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22855">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PE</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Dyspnea ± pleuritic pain, tachycardia, leg swelling, syncope</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Gestalt 'high' LR+ 5.7</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PERC → Wells → D-dimer</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ED unless PERC-neg or Wells-low + neg D-dimer today</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3"/>
                  </a:ext>
                </a:extLst>
              </a:tr>
              <a:tr h="738729">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Tamponade</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Dyspnea, JVD, tachycardia; cancer/ESRD/anticoag/post-procedure</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Pulsus &gt; 12 LR+ 5.9 (≤10 LR− 0.03)</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Pulsus paradoxus; POCUS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911</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38729">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Pneumothorax</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Sudden unilateral pleuritic pain + dyspnea</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POCUS absent sliding sens ~79% (CXR ~40%)</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CXR / POCUS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ED for imaging; 911 if any VS abnormal</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E"/>
                    </a:solidFill>
                  </a:tcPr>
                </a:tc>
                <a:extLst>
                  <a:ext uri="{0D108BD9-81ED-4DB2-BD59-A6C34878D82A}">
                    <a16:rowId xmlns:a16="http://schemas.microsoft.com/office/drawing/2014/main" val="10005"/>
                  </a:ext>
                </a:extLst>
              </a:tr>
              <a:tr h="454602">
                <a:tc>
                  <a:txBody>
                    <a:bodyPr/>
                    <a:lstStyle/>
                    <a:p>
                      <a:pPr marL="0" indent="0">
                        <a:buNone/>
                      </a:pPr>
                      <a:r>
                        <a:rPr lang="en-US" sz="1300" b="1" dirty="0">
                          <a:solidFill>
                            <a:srgbClr val="1A1D23"/>
                          </a:solidFill>
                          <a:latin typeface="Calibri" pitchFamily="34" charset="0"/>
                          <a:ea typeface="Calibri" pitchFamily="34" charset="-122"/>
                          <a:cs typeface="Calibri" pitchFamily="34" charset="-120"/>
                        </a:rPr>
                        <a:t>Boerhaave</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Vomiting THEN pain; neck crepitus</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SQ emphysema (spec ≈ 100%)</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None — palpate neck</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A1D23"/>
                          </a:solidFill>
                          <a:latin typeface="Calibri" pitchFamily="34" charset="0"/>
                          <a:ea typeface="Calibri" pitchFamily="34" charset="-122"/>
                          <a:cs typeface="Calibri" pitchFamily="34" charset="-120"/>
                        </a:rPr>
                        <a:t>911, NPO</a:t>
                      </a:r>
                      <a:endParaRPr lang="en-US" sz="1300" dirty="0">
                        <a:latin typeface="Calibri" charset="0"/>
                        <a:ea typeface="Calibri" charset="0"/>
                        <a:cs typeface="Calibri" charset="0"/>
                      </a:endParaRPr>
                    </a:p>
                  </a:txBody>
                  <a:tcPr marL="60960" marR="60960" marT="60960" marB="60960">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6AC99-40B0-F9AF-392A-EE7AB29A82B6}"/>
              </a:ext>
            </a:extLst>
          </p:cNvPr>
          <p:cNvSpPr>
            <a:spLocks noGrp="1"/>
          </p:cNvSpPr>
          <p:nvPr>
            <p:ph type="title" idx="100"/>
          </p:nvPr>
        </p:nvSpPr>
        <p:spPr>
          <a:xfrm>
            <a:off x="609600" y="2206752"/>
            <a:ext cx="10972800" cy="914400"/>
          </a:xfrm>
        </p:spPr>
        <p:txBody>
          <a:bodyPr>
            <a:normAutofit/>
          </a:bodyPr>
          <a:lstStyle/>
          <a:p>
            <a:pPr algn="ctr"/>
            <a:r>
              <a:rPr lang="en-US" sz="4400" dirty="0">
                <a:solidFill>
                  <a:srgbClr val="005EB8"/>
                </a:solidFill>
              </a:rPr>
              <a:t>The EKGs that Lie</a:t>
            </a:r>
          </a:p>
        </p:txBody>
      </p:sp>
      <p:sp>
        <p:nvSpPr>
          <p:cNvPr id="3" name="TextBox 2">
            <a:extLst>
              <a:ext uri="{FF2B5EF4-FFF2-40B4-BE49-F238E27FC236}">
                <a16:creationId xmlns:a16="http://schemas.microsoft.com/office/drawing/2014/main" id="{C15988EE-896B-A5B6-CACF-260E1EE0E012}"/>
              </a:ext>
            </a:extLst>
          </p:cNvPr>
          <p:cNvSpPr txBox="1"/>
          <p:nvPr/>
        </p:nvSpPr>
        <p:spPr>
          <a:xfrm>
            <a:off x="2517648" y="3564595"/>
            <a:ext cx="7156704" cy="954107"/>
          </a:xfrm>
          <a:prstGeom prst="rect">
            <a:avLst/>
          </a:prstGeom>
          <a:noFill/>
        </p:spPr>
        <p:txBody>
          <a:bodyPr wrap="square" rtlCol="0">
            <a:spAutoFit/>
          </a:bodyPr>
          <a:lstStyle/>
          <a:p>
            <a:pPr algn="ctr"/>
            <a:r>
              <a:rPr lang="en-US" sz="2800" dirty="0"/>
              <a:t>STEMI Equivalents and high-risk EKG patters that don’t meet STEMI Criteria </a:t>
            </a:r>
          </a:p>
        </p:txBody>
      </p:sp>
    </p:spTree>
    <p:extLst>
      <p:ext uri="{BB962C8B-B14F-4D97-AF65-F5344CB8AC3E}">
        <p14:creationId xmlns:p14="http://schemas.microsoft.com/office/powerpoint/2010/main" val="213965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Wellens syndrome</a:t>
            </a:r>
          </a:p>
        </p:txBody>
      </p:sp>
      <p:pic>
        <p:nvPicPr>
          <p:cNvPr id="3" name="Wellens schematic" descr="preencoded.png"/>
          <p:cNvPicPr>
            <a:picLocks noChangeAspect="1"/>
          </p:cNvPicPr>
          <p:nvPr/>
        </p:nvPicPr>
        <p:blipFill>
          <a:blip r:embed="rId4"/>
          <a:stretch>
            <a:fillRect/>
          </a:stretch>
        </p:blipFill>
        <p:spPr>
          <a:xfrm>
            <a:off x="597408" y="1328928"/>
            <a:ext cx="11984736" cy="1885327"/>
          </a:xfrm>
          <a:prstGeom prst="rect">
            <a:avLst/>
          </a:prstGeom>
        </p:spPr>
      </p:pic>
      <p:sp>
        <p:nvSpPr>
          <p:cNvPr id="4" name="card The pattern"/>
          <p:cNvSpPr/>
          <p:nvPr/>
        </p:nvSpPr>
        <p:spPr>
          <a:xfrm>
            <a:off x="609600" y="3643746"/>
            <a:ext cx="5364480" cy="2285999"/>
          </a:xfrm>
          <a:prstGeom prst="roundRect">
            <a:avLst>
              <a:gd name="adj" fmla="val 512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5" name="card head The pattern"/>
          <p:cNvSpPr txBox="1"/>
          <p:nvPr/>
        </p:nvSpPr>
        <p:spPr>
          <a:xfrm>
            <a:off x="829056" y="3708586"/>
            <a:ext cx="4925568" cy="438912"/>
          </a:xfrm>
          <a:prstGeom prst="rect">
            <a:avLst/>
          </a:prstGeom>
          <a:noFill/>
          <a:ln/>
        </p:spPr>
        <p:txBody>
          <a:bodyPr wrap="square" lIns="0" tIns="0" rIns="0" bIns="0" rtlCol="0" anchor="ctr"/>
          <a:lstStyle/>
          <a:p>
            <a:r>
              <a:rPr lang="en-US" sz="1867" b="1" dirty="0">
                <a:solidFill>
                  <a:schemeClr val="accent1"/>
                </a:solidFill>
              </a:rPr>
              <a:t>The pattern</a:t>
            </a:r>
            <a:endParaRPr lang="en-US" sz="1867" dirty="0"/>
          </a:p>
        </p:txBody>
      </p:sp>
      <p:sp>
        <p:nvSpPr>
          <p:cNvPr id="6" name="card body The pattern"/>
          <p:cNvSpPr txBox="1"/>
          <p:nvPr/>
        </p:nvSpPr>
        <p:spPr>
          <a:xfrm>
            <a:off x="829056" y="4196266"/>
            <a:ext cx="4925568" cy="1621536"/>
          </a:xfrm>
          <a:prstGeom prst="rect">
            <a:avLst/>
          </a:prstGeom>
          <a:noFill/>
          <a:ln/>
        </p:spPr>
        <p:txBody>
          <a:bodyPr wrap="square" lIns="0" tIns="0" rIns="0" bIns="0" rtlCol="0" anchor="t"/>
          <a:lstStyle/>
          <a:p>
            <a:pPr marL="456565" indent="-456565">
              <a:spcAft>
                <a:spcPts val="400"/>
              </a:spcAft>
              <a:buSzPct val="100000"/>
              <a:buChar char="•"/>
            </a:pPr>
            <a:r>
              <a:rPr lang="en-US" sz="1450" b="1" dirty="0"/>
              <a:t>Biphasic (Type A, ~25%) or deeply inverted symmetric (Type B, ~75%) T waves in V2–V3 (± V1–V6)</a:t>
            </a:r>
            <a:endParaRPr lang="en-US" sz="1450" b="1">
              <a:ea typeface="Calibri"/>
              <a:cs typeface="Calibri"/>
            </a:endParaRPr>
          </a:p>
          <a:p>
            <a:pPr marL="457189" indent="-457189">
              <a:spcAft>
                <a:spcPts val="400"/>
              </a:spcAft>
              <a:buSzPct val="100000"/>
              <a:buChar char="•"/>
            </a:pPr>
            <a:r>
              <a:rPr lang="en-US" sz="1467" dirty="0"/>
              <a:t>Minimal/no ST elevation, no Q waves, preserved R waves</a:t>
            </a:r>
          </a:p>
          <a:p>
            <a:pPr marL="457189" indent="-457189">
              <a:spcAft>
                <a:spcPts val="400"/>
              </a:spcAft>
              <a:buSzPct val="100000"/>
              <a:buChar char="•"/>
            </a:pPr>
            <a:r>
              <a:rPr lang="en-US" sz="1467" dirty="0"/>
              <a:t>Recorded while PAIN-FREE — the ECG during pain may be normal or show STE</a:t>
            </a:r>
          </a:p>
          <a:p>
            <a:pPr marL="457189" indent="-457189">
              <a:spcAft>
                <a:spcPts val="400"/>
              </a:spcAft>
              <a:buSzPct val="100000"/>
              <a:buChar char="•"/>
            </a:pPr>
            <a:r>
              <a:rPr lang="en-US" sz="1467" dirty="0"/>
              <a:t>Troponin normal or minimally elevated</a:t>
            </a:r>
          </a:p>
        </p:txBody>
      </p:sp>
      <p:sp>
        <p:nvSpPr>
          <p:cNvPr id="7" name="card How common &amp; the trap"/>
          <p:cNvSpPr/>
          <p:nvPr/>
        </p:nvSpPr>
        <p:spPr>
          <a:xfrm>
            <a:off x="6217920" y="3643746"/>
            <a:ext cx="5364480" cy="2285999"/>
          </a:xfrm>
          <a:prstGeom prst="roundRect">
            <a:avLst>
              <a:gd name="adj" fmla="val 5128"/>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8" name="card head How common &amp;amp; the trap"/>
          <p:cNvSpPr txBox="1"/>
          <p:nvPr/>
        </p:nvSpPr>
        <p:spPr>
          <a:xfrm>
            <a:off x="6437376" y="3643746"/>
            <a:ext cx="4925568" cy="438912"/>
          </a:xfrm>
          <a:prstGeom prst="rect">
            <a:avLst/>
          </a:prstGeom>
          <a:noFill/>
          <a:ln/>
        </p:spPr>
        <p:txBody>
          <a:bodyPr wrap="square" lIns="0" tIns="0" rIns="0" bIns="0" rtlCol="0" anchor="ctr"/>
          <a:lstStyle/>
          <a:p>
            <a:r>
              <a:rPr lang="en-US" sz="1867" b="1" dirty="0">
                <a:solidFill>
                  <a:schemeClr val="accent1"/>
                </a:solidFill>
              </a:rPr>
              <a:t>How common &amp; the trap</a:t>
            </a:r>
            <a:endParaRPr lang="en-US" sz="1867" dirty="0"/>
          </a:p>
        </p:txBody>
      </p:sp>
      <p:sp>
        <p:nvSpPr>
          <p:cNvPr id="9" name="card body How common &amp; the trap"/>
          <p:cNvSpPr txBox="1"/>
          <p:nvPr/>
        </p:nvSpPr>
        <p:spPr>
          <a:xfrm>
            <a:off x="6437376" y="4131426"/>
            <a:ext cx="4925568" cy="1621536"/>
          </a:xfrm>
          <a:prstGeom prst="rect">
            <a:avLst/>
          </a:prstGeom>
          <a:noFill/>
          <a:ln/>
        </p:spPr>
        <p:txBody>
          <a:bodyPr wrap="square" lIns="0" tIns="0" rIns="0" bIns="0" rtlCol="0" anchor="t"/>
          <a:lstStyle/>
          <a:p>
            <a:pPr marL="457189" indent="-457189">
              <a:spcAft>
                <a:spcPts val="400"/>
              </a:spcAft>
              <a:buSzPct val="100000"/>
              <a:buChar char="•"/>
            </a:pPr>
            <a:r>
              <a:rPr lang="en-US" sz="1400" dirty="0"/>
              <a:t>~14–18% of unstable angina admissions (de Zwaan 1982); a few % of ED chest pain</a:t>
            </a:r>
          </a:p>
          <a:p>
            <a:pPr marL="457189" indent="-457189">
              <a:spcAft>
                <a:spcPts val="400"/>
              </a:spcAft>
              <a:buSzPct val="100000"/>
              <a:buChar char="•"/>
            </a:pPr>
            <a:r>
              <a:rPr lang="en-US" sz="1400" dirty="0"/>
              <a:t>75% developed anterior MI within weeks without revascularization</a:t>
            </a:r>
          </a:p>
          <a:p>
            <a:pPr marL="456565" indent="-456565">
              <a:spcAft>
                <a:spcPts val="400"/>
              </a:spcAft>
              <a:buSzPct val="100000"/>
              <a:buChar char="•"/>
            </a:pPr>
            <a:r>
              <a:rPr lang="en-US" sz="1400" dirty="0"/>
              <a:t>Critical LAD stenosis → NO stress test. Exercise = occlusion</a:t>
            </a:r>
            <a:endParaRPr lang="en-US" sz="1400" dirty="0">
              <a:ea typeface="Calibri"/>
              <a:cs typeface="Calibri"/>
            </a:endParaRPr>
          </a:p>
          <a:p>
            <a:pPr marL="456565" indent="-456565">
              <a:spcAft>
                <a:spcPts val="400"/>
              </a:spcAft>
              <a:buSzPct val="100000"/>
              <a:buChar char="•"/>
            </a:pPr>
            <a:r>
              <a:rPr lang="en-US" sz="1400" dirty="0"/>
              <a:t>Office: pain-free + this ECG = ED now</a:t>
            </a:r>
            <a:endParaRPr lang="en-US" sz="1400" dirty="0">
              <a:ea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De Winter &amp; hyperacute T waves</a:t>
            </a:r>
          </a:p>
        </p:txBody>
      </p:sp>
      <p:pic>
        <p:nvPicPr>
          <p:cNvPr id="3" name="De Winter schematic" descr="preencoded.png"/>
          <p:cNvPicPr>
            <a:picLocks noChangeAspect="1"/>
          </p:cNvPicPr>
          <p:nvPr/>
        </p:nvPicPr>
        <p:blipFill>
          <a:blip r:embed="rId4"/>
          <a:stretch>
            <a:fillRect/>
          </a:stretch>
        </p:blipFill>
        <p:spPr>
          <a:xfrm>
            <a:off x="1584960" y="1341120"/>
            <a:ext cx="10607040" cy="1983971"/>
          </a:xfrm>
          <a:prstGeom prst="rect">
            <a:avLst/>
          </a:prstGeom>
        </p:spPr>
      </p:pic>
      <p:sp>
        <p:nvSpPr>
          <p:cNvPr id="4" name="card De Winter (~2% of anterior occlusions)"/>
          <p:cNvSpPr/>
          <p:nvPr/>
        </p:nvSpPr>
        <p:spPr>
          <a:xfrm>
            <a:off x="609600" y="3751257"/>
            <a:ext cx="5364480" cy="2084832"/>
          </a:xfrm>
          <a:prstGeom prst="roundRect">
            <a:avLst>
              <a:gd name="adj" fmla="val 6250"/>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5" name="card head De Winter (~2% of anterior occlusions)"/>
          <p:cNvSpPr txBox="1"/>
          <p:nvPr/>
        </p:nvSpPr>
        <p:spPr>
          <a:xfrm>
            <a:off x="829056" y="3841312"/>
            <a:ext cx="4925568" cy="438912"/>
          </a:xfrm>
          <a:prstGeom prst="rect">
            <a:avLst/>
          </a:prstGeom>
          <a:noFill/>
          <a:ln/>
        </p:spPr>
        <p:txBody>
          <a:bodyPr wrap="square" lIns="0" tIns="0" rIns="0" bIns="0" rtlCol="0" anchor="ctr"/>
          <a:lstStyle/>
          <a:p>
            <a:r>
              <a:rPr lang="en-US" sz="1867" b="1" dirty="0">
                <a:solidFill>
                  <a:schemeClr val="accent1"/>
                </a:solidFill>
              </a:rPr>
              <a:t>De Winter (~2% of anterior occlusions)</a:t>
            </a:r>
            <a:endParaRPr lang="en-US" sz="1867" dirty="0"/>
          </a:p>
        </p:txBody>
      </p:sp>
      <p:sp>
        <p:nvSpPr>
          <p:cNvPr id="6" name="card body De Winter (~2% of anterior occlusions)"/>
          <p:cNvSpPr txBox="1"/>
          <p:nvPr/>
        </p:nvSpPr>
        <p:spPr>
          <a:xfrm>
            <a:off x="829056" y="4328992"/>
            <a:ext cx="4925568" cy="1194816"/>
          </a:xfrm>
          <a:prstGeom prst="rect">
            <a:avLst/>
          </a:prstGeom>
          <a:noFill/>
          <a:ln/>
        </p:spPr>
        <p:txBody>
          <a:bodyPr wrap="square" lIns="0" tIns="0" rIns="0" bIns="0" rtlCol="0" anchor="t"/>
          <a:lstStyle/>
          <a:p>
            <a:pPr marL="457189" indent="-457189">
              <a:spcAft>
                <a:spcPts val="400"/>
              </a:spcAft>
              <a:buSzPct val="100000"/>
              <a:buChar char="•"/>
            </a:pPr>
            <a:r>
              <a:rPr lang="en-US" sz="1400" dirty="0"/>
              <a:t>Upsloping ST depression ≥1 mm at J point V1–V6 + tall, symmetric, 'peaked' T waves; ± 1–2 mm STE in aVR</a:t>
            </a:r>
          </a:p>
          <a:p>
            <a:pPr marL="457189" indent="-457189">
              <a:spcAft>
                <a:spcPts val="400"/>
              </a:spcAft>
              <a:buSzPct val="100000"/>
              <a:buChar char="•"/>
            </a:pPr>
            <a:r>
              <a:rPr lang="en-US" sz="1400" dirty="0"/>
              <a:t>Static pattern (does not evolve to STE) — proximal LAD occlusion</a:t>
            </a:r>
          </a:p>
          <a:p>
            <a:pPr marL="457189" indent="-457189">
              <a:spcAft>
                <a:spcPts val="400"/>
              </a:spcAft>
              <a:buSzPct val="100000"/>
              <a:buChar char="•"/>
            </a:pPr>
            <a:r>
              <a:rPr lang="en-US" sz="1400" dirty="0"/>
              <a:t>Activate cath lab as a STEMI equivalent (2022 ACC consensus)</a:t>
            </a:r>
          </a:p>
        </p:txBody>
      </p:sp>
      <p:sp>
        <p:nvSpPr>
          <p:cNvPr id="7" name="card Hyperacute T waves (minutes 0–30)"/>
          <p:cNvSpPr/>
          <p:nvPr/>
        </p:nvSpPr>
        <p:spPr>
          <a:xfrm>
            <a:off x="6217922" y="3751257"/>
            <a:ext cx="5364480" cy="2084832"/>
          </a:xfrm>
          <a:prstGeom prst="roundRect">
            <a:avLst>
              <a:gd name="adj" fmla="val 6250"/>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8" name="card head Hyperacute T waves (minutes 0–30)"/>
          <p:cNvSpPr txBox="1"/>
          <p:nvPr/>
        </p:nvSpPr>
        <p:spPr>
          <a:xfrm>
            <a:off x="6437378" y="3897561"/>
            <a:ext cx="4925568" cy="438912"/>
          </a:xfrm>
          <a:prstGeom prst="rect">
            <a:avLst/>
          </a:prstGeom>
          <a:noFill/>
          <a:ln/>
        </p:spPr>
        <p:txBody>
          <a:bodyPr wrap="square" lIns="0" tIns="0" rIns="0" bIns="0" rtlCol="0" anchor="ctr"/>
          <a:lstStyle/>
          <a:p>
            <a:r>
              <a:rPr lang="en-US" sz="1867" b="1" dirty="0">
                <a:solidFill>
                  <a:schemeClr val="accent1"/>
                </a:solidFill>
              </a:rPr>
              <a:t>Hyperacute T waves (minutes 0–30)</a:t>
            </a:r>
            <a:endParaRPr lang="en-US" sz="1867" dirty="0"/>
          </a:p>
        </p:txBody>
      </p:sp>
      <p:sp>
        <p:nvSpPr>
          <p:cNvPr id="9" name="card body Hyperacute T waves (minutes 0–30)"/>
          <p:cNvSpPr txBox="1"/>
          <p:nvPr/>
        </p:nvSpPr>
        <p:spPr>
          <a:xfrm>
            <a:off x="6437378" y="4385241"/>
            <a:ext cx="4925568" cy="1194816"/>
          </a:xfrm>
          <a:prstGeom prst="rect">
            <a:avLst/>
          </a:prstGeom>
          <a:noFill/>
          <a:ln/>
        </p:spPr>
        <p:txBody>
          <a:bodyPr wrap="square" lIns="0" tIns="0" rIns="0" bIns="0" rtlCol="0" anchor="t"/>
          <a:lstStyle/>
          <a:p>
            <a:pPr marL="457189" indent="-457189">
              <a:spcAft>
                <a:spcPts val="400"/>
              </a:spcAft>
              <a:buSzPct val="100000"/>
              <a:buChar char="•"/>
            </a:pPr>
            <a:r>
              <a:rPr lang="en-US" sz="1400" dirty="0"/>
              <a:t>Broad-based, bulky, asymmetric, 'too big for its QRS'</a:t>
            </a:r>
          </a:p>
          <a:p>
            <a:pPr marL="457189" indent="-457189">
              <a:spcAft>
                <a:spcPts val="400"/>
              </a:spcAft>
              <a:buSzPct val="100000"/>
              <a:buChar char="•"/>
            </a:pPr>
            <a:r>
              <a:rPr lang="en-US" sz="1400" dirty="0"/>
              <a:t>Earliest ECG change of occlusion; precedes STE. Common in the first ECG of OMI</a:t>
            </a:r>
          </a:p>
          <a:p>
            <a:pPr marL="457189" indent="-457189">
              <a:spcAft>
                <a:spcPts val="400"/>
              </a:spcAft>
              <a:buSzPct val="100000"/>
              <a:buChar char="•"/>
            </a:pPr>
            <a:r>
              <a:rPr lang="en-US" sz="1400" dirty="0"/>
              <a:t>Mimics: hyperkalemia (narrow, tented), normal variant, LVH. Repeat ECG q15–30 min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aVR elevation</a:t>
            </a:r>
          </a:p>
        </p:txBody>
      </p:sp>
      <p:pic>
        <p:nvPicPr>
          <p:cNvPr id="3" name="aVR schematic" descr="preencoded.png"/>
          <p:cNvPicPr>
            <a:picLocks noChangeAspect="1"/>
          </p:cNvPicPr>
          <p:nvPr/>
        </p:nvPicPr>
        <p:blipFill>
          <a:blip r:embed="rId4"/>
          <a:stretch>
            <a:fillRect/>
          </a:stretch>
        </p:blipFill>
        <p:spPr>
          <a:xfrm>
            <a:off x="1497234" y="1225296"/>
            <a:ext cx="9304594" cy="1743456"/>
          </a:xfrm>
          <a:prstGeom prst="rect">
            <a:avLst/>
          </a:prstGeom>
        </p:spPr>
      </p:pic>
      <p:sp>
        <p:nvSpPr>
          <p:cNvPr id="4" name="card aVR STE ≥1 mm + diffuse STD (≥6 leads)"/>
          <p:cNvSpPr/>
          <p:nvPr/>
        </p:nvSpPr>
        <p:spPr>
          <a:xfrm>
            <a:off x="609599" y="3230880"/>
            <a:ext cx="11243733" cy="2560320"/>
          </a:xfrm>
          <a:prstGeom prst="roundRect">
            <a:avLst>
              <a:gd name="adj" fmla="val 408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5" name="card head aVR STE ≥1 mm + diffuse STD (≥6 leads)"/>
          <p:cNvSpPr txBox="1"/>
          <p:nvPr/>
        </p:nvSpPr>
        <p:spPr>
          <a:xfrm>
            <a:off x="829056" y="3377184"/>
            <a:ext cx="10753344" cy="451104"/>
          </a:xfrm>
          <a:prstGeom prst="rect">
            <a:avLst/>
          </a:prstGeom>
          <a:noFill/>
          <a:ln/>
        </p:spPr>
        <p:txBody>
          <a:bodyPr wrap="square" lIns="0" tIns="0" rIns="0" bIns="0" rtlCol="0" anchor="ctr"/>
          <a:lstStyle/>
          <a:p>
            <a:pPr algn="ctr"/>
            <a:r>
              <a:rPr lang="en-US" sz="1867" b="1" dirty="0">
                <a:solidFill>
                  <a:schemeClr val="accent1"/>
                </a:solidFill>
              </a:rPr>
              <a:t>aVR STE ≥1 mm + diffuse STD (≥6 leads)</a:t>
            </a:r>
            <a:endParaRPr lang="en-US" sz="1867" dirty="0"/>
          </a:p>
        </p:txBody>
      </p:sp>
      <p:sp>
        <p:nvSpPr>
          <p:cNvPr id="6" name="card body aVR STE ≥1 mm + diffuse STD (≥6 leads)"/>
          <p:cNvSpPr txBox="1"/>
          <p:nvPr/>
        </p:nvSpPr>
        <p:spPr>
          <a:xfrm>
            <a:off x="1390172" y="3926064"/>
            <a:ext cx="9056602" cy="2231136"/>
          </a:xfrm>
          <a:prstGeom prst="rect">
            <a:avLst/>
          </a:prstGeom>
          <a:noFill/>
          <a:ln/>
        </p:spPr>
        <p:txBody>
          <a:bodyPr wrap="square" lIns="0" tIns="0" rIns="0" bIns="0" rtlCol="0" anchor="t"/>
          <a:lstStyle/>
          <a:p>
            <a:pPr marL="457189" indent="-457189">
              <a:spcAft>
                <a:spcPts val="400"/>
              </a:spcAft>
              <a:buSzPct val="100000"/>
              <a:buChar char="•"/>
            </a:pPr>
            <a:r>
              <a:rPr lang="en-US" sz="1600" dirty="0"/>
              <a:t>Left main / proximal LAD / 3-vessel disease — OR global demand (tachyarrhythmia, anemia, sepsis, post-arrest)</a:t>
            </a:r>
          </a:p>
          <a:p>
            <a:pPr marL="457189" indent="-457189">
              <a:spcAft>
                <a:spcPts val="400"/>
              </a:spcAft>
              <a:buSzPct val="100000"/>
              <a:buChar char="•"/>
            </a:pPr>
            <a:r>
              <a:rPr lang="en-US" sz="1600" dirty="0"/>
              <a:t>Present in ~5–10% of NSTEMI; rare (&lt;1%) in undifferentiated ED chest pain</a:t>
            </a:r>
          </a:p>
          <a:p>
            <a:pPr marL="457189" indent="-457189">
              <a:spcAft>
                <a:spcPts val="400"/>
              </a:spcAft>
              <a:buSzPct val="100000"/>
              <a:buChar char="•"/>
            </a:pPr>
            <a:r>
              <a:rPr lang="en-US" sz="1600" dirty="0"/>
              <a:t>Specificity for LM is modest; with ongoing pain it's an emergent cath conversation </a:t>
            </a:r>
          </a:p>
          <a:p>
            <a:pPr marL="457189" indent="-457189">
              <a:spcAft>
                <a:spcPts val="400"/>
              </a:spcAft>
              <a:buSzPct val="100000"/>
              <a:buChar char="•"/>
            </a:pPr>
            <a:r>
              <a:rPr lang="en-US" sz="1600" dirty="0"/>
              <a:t>Office: any ST depression in a chest-pain patient is an ED-now ECG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Modified </a:t>
            </a:r>
            <a:r>
              <a:rPr lang="en-US" dirty="0" err="1">
                <a:solidFill>
                  <a:srgbClr val="005EB8"/>
                </a:solidFill>
              </a:rPr>
              <a:t>Sgarbossa</a:t>
            </a:r>
            <a:endParaRPr lang="en-US" dirty="0">
              <a:solidFill>
                <a:srgbClr val="005EB8"/>
              </a:solidFill>
            </a:endParaRPr>
          </a:p>
        </p:txBody>
      </p:sp>
      <p:pic>
        <p:nvPicPr>
          <p:cNvPr id="10" name="Picture 9">
            <a:extLst>
              <a:ext uri="{FF2B5EF4-FFF2-40B4-BE49-F238E27FC236}">
                <a16:creationId xmlns:a16="http://schemas.microsoft.com/office/drawing/2014/main" id="{2D9BCB4A-B0D5-5902-8A00-F2DB9CE7E6B3}"/>
              </a:ext>
            </a:extLst>
          </p:cNvPr>
          <p:cNvPicPr>
            <a:picLocks noChangeAspect="1"/>
          </p:cNvPicPr>
          <p:nvPr/>
        </p:nvPicPr>
        <p:blipFill>
          <a:blip r:embed="rId4"/>
          <a:srcRect t="19415" r="2129" b="43022"/>
          <a:stretch>
            <a:fillRect/>
          </a:stretch>
        </p:blipFill>
        <p:spPr>
          <a:xfrm>
            <a:off x="138199" y="1426660"/>
            <a:ext cx="8328468" cy="4004679"/>
          </a:xfrm>
          <a:prstGeom prst="rect">
            <a:avLst/>
          </a:prstGeom>
        </p:spPr>
      </p:pic>
      <p:pic>
        <p:nvPicPr>
          <p:cNvPr id="13" name="Picture 12">
            <a:extLst>
              <a:ext uri="{FF2B5EF4-FFF2-40B4-BE49-F238E27FC236}">
                <a16:creationId xmlns:a16="http://schemas.microsoft.com/office/drawing/2014/main" id="{89F82319-2686-6FE8-B941-785E1B4ABBB3}"/>
              </a:ext>
            </a:extLst>
          </p:cNvPr>
          <p:cNvPicPr>
            <a:picLocks noChangeAspect="1"/>
          </p:cNvPicPr>
          <p:nvPr/>
        </p:nvPicPr>
        <p:blipFill>
          <a:blip r:embed="rId5"/>
          <a:stretch>
            <a:fillRect/>
          </a:stretch>
        </p:blipFill>
        <p:spPr>
          <a:xfrm>
            <a:off x="8029676" y="1646739"/>
            <a:ext cx="3725333" cy="3784600"/>
          </a:xfrm>
          <a:prstGeom prst="rect">
            <a:avLst/>
          </a:prstGeom>
        </p:spPr>
      </p:pic>
      <p:sp>
        <p:nvSpPr>
          <p:cNvPr id="15" name="TextBox 14">
            <a:extLst>
              <a:ext uri="{FF2B5EF4-FFF2-40B4-BE49-F238E27FC236}">
                <a16:creationId xmlns:a16="http://schemas.microsoft.com/office/drawing/2014/main" id="{A1CF303E-ACF0-B8C9-2928-BE5301651B06}"/>
              </a:ext>
            </a:extLst>
          </p:cNvPr>
          <p:cNvSpPr txBox="1"/>
          <p:nvPr/>
        </p:nvSpPr>
        <p:spPr>
          <a:xfrm>
            <a:off x="2924688" y="6492240"/>
            <a:ext cx="7957984" cy="292388"/>
          </a:xfrm>
          <a:prstGeom prst="rect">
            <a:avLst/>
          </a:prstGeom>
          <a:noFill/>
        </p:spPr>
        <p:txBody>
          <a:bodyPr wrap="square">
            <a:spAutoFit/>
          </a:bodyPr>
          <a:lstStyle/>
          <a:p>
            <a:r>
              <a:rPr lang="en-US" sz="1300" dirty="0"/>
              <a:t>https://</a:t>
            </a:r>
            <a:r>
              <a:rPr lang="en-US" sz="1300" dirty="0" err="1"/>
              <a:t>litfl.com</a:t>
            </a:r>
            <a:r>
              <a:rPr lang="en-US" sz="1300" dirty="0"/>
              <a:t>/</a:t>
            </a:r>
            <a:r>
              <a:rPr lang="en-US" sz="1300" dirty="0" err="1"/>
              <a:t>wp-content</a:t>
            </a:r>
            <a:r>
              <a:rPr lang="en-US" sz="1300" dirty="0"/>
              <a:t>/uploads/2018/08/</a:t>
            </a:r>
            <a:r>
              <a:rPr lang="en-US" sz="1300" dirty="0" err="1"/>
              <a:t>Sgarbossa-criteria-T</a:t>
            </a:r>
            <a:r>
              <a:rPr lang="en-US" sz="1300" dirty="0"/>
              <a:t>-wave_discordance-.jpg</a:t>
            </a:r>
          </a:p>
        </p:txBody>
      </p:sp>
    </p:spTree>
    <p:extLst>
      <p:ext uri="{BB962C8B-B14F-4D97-AF65-F5344CB8AC3E}">
        <p14:creationId xmlns:p14="http://schemas.microsoft.com/office/powerpoint/2010/main" val="2853003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How often will you actually see these?</a:t>
            </a:r>
          </a:p>
        </p:txBody>
      </p:sp>
      <p:graphicFrame>
        <p:nvGraphicFramePr>
          <p:cNvPr id="3" name="Chart 0"/>
          <p:cNvGraphicFramePr/>
          <p:nvPr>
            <p:extLst>
              <p:ext uri="{D42A27DB-BD31-4B8C-83A1-F6EECF244321}">
                <p14:modId xmlns:p14="http://schemas.microsoft.com/office/powerpoint/2010/main" val="3327089105"/>
              </p:ext>
            </p:extLst>
          </p:nvPr>
        </p:nvGraphicFramePr>
        <p:xfrm>
          <a:off x="609600" y="1341120"/>
          <a:ext cx="6827520" cy="4463935"/>
        </p:xfrm>
        <a:graphic>
          <a:graphicData uri="http://schemas.openxmlformats.org/drawingml/2006/chart">
            <c:chart xmlns:c="http://schemas.openxmlformats.org/drawingml/2006/chart" xmlns:r="http://schemas.openxmlformats.org/officeDocument/2006/relationships" r:id="rId4"/>
          </a:graphicData>
        </a:graphic>
      </p:graphicFrame>
      <p:sp>
        <p:nvSpPr>
          <p:cNvPr id="4" name="card Why rare matters"/>
          <p:cNvSpPr/>
          <p:nvPr/>
        </p:nvSpPr>
        <p:spPr>
          <a:xfrm>
            <a:off x="7680960" y="1341120"/>
            <a:ext cx="3901440" cy="4463935"/>
          </a:xfrm>
          <a:prstGeom prst="roundRect">
            <a:avLst>
              <a:gd name="adj" fmla="val 312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5" name="card head Why rare matters"/>
          <p:cNvSpPr txBox="1"/>
          <p:nvPr/>
        </p:nvSpPr>
        <p:spPr>
          <a:xfrm>
            <a:off x="7900416" y="1487424"/>
            <a:ext cx="3462528" cy="438912"/>
          </a:xfrm>
          <a:prstGeom prst="rect">
            <a:avLst/>
          </a:prstGeom>
          <a:noFill/>
          <a:ln/>
        </p:spPr>
        <p:txBody>
          <a:bodyPr wrap="square" lIns="0" tIns="0" rIns="0" bIns="0" rtlCol="0" anchor="ctr"/>
          <a:lstStyle/>
          <a:p>
            <a:r>
              <a:rPr lang="en-US" sz="1867" b="1" dirty="0">
                <a:solidFill>
                  <a:schemeClr val="accent1"/>
                </a:solidFill>
              </a:rPr>
              <a:t>Why rare matters</a:t>
            </a:r>
            <a:endParaRPr lang="en-US" sz="1867" dirty="0"/>
          </a:p>
        </p:txBody>
      </p:sp>
      <p:sp>
        <p:nvSpPr>
          <p:cNvPr id="6" name="card body Why rare matters"/>
          <p:cNvSpPr txBox="1"/>
          <p:nvPr/>
        </p:nvSpPr>
        <p:spPr>
          <a:xfrm>
            <a:off x="7900416" y="1975104"/>
            <a:ext cx="3462528" cy="4120896"/>
          </a:xfrm>
          <a:prstGeom prst="rect">
            <a:avLst/>
          </a:prstGeom>
          <a:noFill/>
          <a:ln/>
        </p:spPr>
        <p:txBody>
          <a:bodyPr wrap="square" lIns="0" tIns="0" rIns="0" bIns="0" rtlCol="0" anchor="t"/>
          <a:lstStyle/>
          <a:p>
            <a:pPr marL="457189" indent="-457189">
              <a:spcAft>
                <a:spcPts val="400"/>
              </a:spcAft>
              <a:buSzPct val="100000"/>
              <a:buChar char="•"/>
            </a:pPr>
            <a:r>
              <a:rPr lang="en-US" sz="1467" dirty="0"/>
              <a:t>These are order-of-magnitude estimates pooled from ED cohorts — your office denominator is ~5× smaller for ACS</a:t>
            </a:r>
          </a:p>
          <a:p>
            <a:pPr marL="457189" indent="-457189">
              <a:spcAft>
                <a:spcPts val="400"/>
              </a:spcAft>
              <a:buSzPct val="100000"/>
              <a:buChar char="•"/>
            </a:pPr>
            <a:r>
              <a:rPr lang="en-US" sz="1467" dirty="0"/>
              <a:t>The equivalents are each ≤1–2% of ED chest pain — but together they account for a large share of MISSED occlusions</a:t>
            </a:r>
          </a:p>
          <a:p>
            <a:pPr marL="457189" indent="-457189">
              <a:spcAft>
                <a:spcPts val="400"/>
              </a:spcAft>
              <a:buSzPct val="100000"/>
              <a:buChar char="•"/>
            </a:pPr>
            <a:r>
              <a:rPr lang="en-US" sz="1467" dirty="0"/>
              <a:t>Rare + high-stakes = the exact profile of a cognitive miss</a:t>
            </a:r>
          </a:p>
          <a:p>
            <a:pPr marL="457189" indent="-457189">
              <a:spcAft>
                <a:spcPts val="400"/>
              </a:spcAft>
              <a:buSzPct val="100000"/>
              <a:buChar char="•"/>
            </a:pPr>
            <a:r>
              <a:rPr lang="en-US" sz="1467" dirty="0"/>
              <a:t>Defense: ECG in 10 min, compare to old, and treat any new ST/T change in a chest-pain patient as a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A0572A-C7B9-67D1-7B03-CFC202571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DD6E2-597B-32E7-FDC7-95357C10918D}"/>
              </a:ext>
            </a:extLst>
          </p:cNvPr>
          <p:cNvSpPr>
            <a:spLocks noGrp="1"/>
          </p:cNvSpPr>
          <p:nvPr>
            <p:ph type="title" idx="100"/>
          </p:nvPr>
        </p:nvSpPr>
        <p:spPr>
          <a:xfrm>
            <a:off x="609600" y="2206752"/>
            <a:ext cx="10972800" cy="914400"/>
          </a:xfrm>
        </p:spPr>
        <p:txBody>
          <a:bodyPr>
            <a:normAutofit/>
          </a:bodyPr>
          <a:lstStyle/>
          <a:p>
            <a:pPr algn="ctr"/>
            <a:r>
              <a:rPr lang="en-US" sz="4400" dirty="0">
                <a:solidFill>
                  <a:srgbClr val="005EB8"/>
                </a:solidFill>
              </a:rPr>
              <a:t>Who can stay? Who must Go?</a:t>
            </a:r>
          </a:p>
        </p:txBody>
      </p:sp>
      <p:sp useBgFill="1">
        <p:nvSpPr>
          <p:cNvPr id="3" name="TextBox 2">
            <a:extLst>
              <a:ext uri="{FF2B5EF4-FFF2-40B4-BE49-F238E27FC236}">
                <a16:creationId xmlns:a16="http://schemas.microsoft.com/office/drawing/2014/main" id="{9B4353B9-804D-CB2E-6A36-9E73456757CB}"/>
              </a:ext>
            </a:extLst>
          </p:cNvPr>
          <p:cNvSpPr txBox="1"/>
          <p:nvPr/>
        </p:nvSpPr>
        <p:spPr>
          <a:xfrm>
            <a:off x="2517648" y="3564595"/>
            <a:ext cx="7156704" cy="954107"/>
          </a:xfrm>
          <a:prstGeom prst="rect">
            <a:avLst/>
          </a:prstGeom>
        </p:spPr>
        <p:txBody>
          <a:bodyPr wrap="square" rtlCol="0">
            <a:spAutoFit/>
          </a:bodyPr>
          <a:lstStyle/>
          <a:p>
            <a:pPr algn="ctr"/>
            <a:r>
              <a:rPr lang="en-US" sz="2800" dirty="0"/>
              <a:t>Objective 2 &amp; 3: low-risk features, validated tools, and the disposition ladder </a:t>
            </a:r>
          </a:p>
        </p:txBody>
      </p:sp>
    </p:spTree>
    <p:extLst>
      <p:ext uri="{BB962C8B-B14F-4D97-AF65-F5344CB8AC3E}">
        <p14:creationId xmlns:p14="http://schemas.microsoft.com/office/powerpoint/2010/main" val="1262595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Low risk is a definition, not a feeling</a:t>
            </a:r>
          </a:p>
        </p:txBody>
      </p:sp>
      <p:sp>
        <p:nvSpPr>
          <p:cNvPr id="3" name="card Marburg Heart Score (primary care, validated)"/>
          <p:cNvSpPr/>
          <p:nvPr/>
        </p:nvSpPr>
        <p:spPr>
          <a:xfrm>
            <a:off x="609600" y="1402080"/>
            <a:ext cx="5364480" cy="3907536"/>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4" name="card head Marburg Heart Score (primary care, validated)"/>
          <p:cNvSpPr txBox="1"/>
          <p:nvPr/>
        </p:nvSpPr>
        <p:spPr>
          <a:xfrm>
            <a:off x="829056" y="1548384"/>
            <a:ext cx="4925568" cy="438912"/>
          </a:xfrm>
          <a:prstGeom prst="rect">
            <a:avLst/>
          </a:prstGeom>
          <a:noFill/>
          <a:ln/>
        </p:spPr>
        <p:txBody>
          <a:bodyPr wrap="square" lIns="0" tIns="0" rIns="0" bIns="0" rtlCol="0" anchor="ctr"/>
          <a:lstStyle/>
          <a:p>
            <a:r>
              <a:rPr lang="en-US" sz="1867" b="1" dirty="0">
                <a:solidFill>
                  <a:schemeClr val="accent1"/>
                </a:solidFill>
              </a:rPr>
              <a:t>Marburg Heart Score (primary care, validated)</a:t>
            </a:r>
            <a:endParaRPr lang="en-US" sz="1867" dirty="0"/>
          </a:p>
        </p:txBody>
      </p:sp>
      <p:sp>
        <p:nvSpPr>
          <p:cNvPr id="5" name="card body Marburg Heart Score (primary care, validated)"/>
          <p:cNvSpPr txBox="1"/>
          <p:nvPr/>
        </p:nvSpPr>
        <p:spPr>
          <a:xfrm>
            <a:off x="829056" y="2036064"/>
            <a:ext cx="4925568" cy="4059936"/>
          </a:xfrm>
          <a:prstGeom prst="rect">
            <a:avLst/>
          </a:prstGeom>
          <a:noFill/>
          <a:ln/>
        </p:spPr>
        <p:txBody>
          <a:bodyPr wrap="square" lIns="0" tIns="0" rIns="0" bIns="0" rtlCol="0" anchor="t"/>
          <a:lstStyle/>
          <a:p>
            <a:pPr marL="457189" indent="-457189">
              <a:spcAft>
                <a:spcPts val="400"/>
              </a:spcAft>
              <a:buSzPct val="100000"/>
              <a:buChar char="•"/>
            </a:pPr>
            <a:r>
              <a:rPr lang="en-US" sz="1467" dirty="0"/>
              <a:t>Age/sex: man ≥55 or woman ≥65 — 1 pt</a:t>
            </a:r>
          </a:p>
          <a:p>
            <a:pPr marL="457189" indent="-457189">
              <a:spcAft>
                <a:spcPts val="400"/>
              </a:spcAft>
              <a:buSzPct val="100000"/>
              <a:buChar char="•"/>
            </a:pPr>
            <a:r>
              <a:rPr lang="en-US" sz="1467" dirty="0"/>
              <a:t>Known vascular disease (CAD, CVD, PAD) — 1 pt</a:t>
            </a:r>
          </a:p>
          <a:p>
            <a:pPr marL="457189" indent="-457189">
              <a:spcAft>
                <a:spcPts val="400"/>
              </a:spcAft>
              <a:buSzPct val="100000"/>
              <a:buChar char="•"/>
            </a:pPr>
            <a:r>
              <a:rPr lang="en-US" sz="1467" dirty="0"/>
              <a:t>Pain worse with exercise — 1 pt</a:t>
            </a:r>
          </a:p>
          <a:p>
            <a:pPr marL="457189" indent="-457189">
              <a:spcAft>
                <a:spcPts val="400"/>
              </a:spcAft>
              <a:buSzPct val="100000"/>
              <a:buChar char="•"/>
            </a:pPr>
            <a:r>
              <a:rPr lang="en-US" sz="1467" dirty="0"/>
              <a:t>Pain NOT reproducible by palpation — 1 pt</a:t>
            </a:r>
          </a:p>
          <a:p>
            <a:pPr marL="457189" indent="-457189">
              <a:spcAft>
                <a:spcPts val="400"/>
              </a:spcAft>
              <a:buSzPct val="100000"/>
              <a:buChar char="•"/>
            </a:pPr>
            <a:r>
              <a:rPr lang="en-US" sz="1467" dirty="0"/>
              <a:t>Patient assumes pain is cardiac — 1 pt</a:t>
            </a:r>
          </a:p>
          <a:p>
            <a:pPr>
              <a:spcBef>
                <a:spcPts val="800"/>
              </a:spcBef>
            </a:pPr>
            <a:r>
              <a:rPr lang="en-US" sz="1467" b="1" dirty="0">
                <a:solidFill>
                  <a:schemeClr val="accent2"/>
                </a:solidFill>
              </a:rPr>
              <a:t>Score 0–2 → CAD ≈ 2–3%</a:t>
            </a:r>
          </a:p>
          <a:p>
            <a:pPr>
              <a:spcBef>
                <a:spcPts val="800"/>
              </a:spcBef>
            </a:pPr>
            <a:r>
              <a:rPr lang="en-US" sz="1467" b="1" dirty="0">
                <a:solidFill>
                  <a:schemeClr val="accent2"/>
                </a:solidFill>
              </a:rPr>
              <a:t>(sens 87%, spec 81% on external validation)</a:t>
            </a:r>
          </a:p>
          <a:p>
            <a:pPr>
              <a:spcBef>
                <a:spcPts val="800"/>
              </a:spcBef>
            </a:pPr>
            <a:endParaRPr lang="en-US" sz="1467" dirty="0"/>
          </a:p>
          <a:p>
            <a:r>
              <a:rPr lang="en-US" sz="1467" b="1" dirty="0">
                <a:solidFill>
                  <a:schemeClr val="accent1"/>
                </a:solidFill>
              </a:rPr>
              <a:t>Score ≥3 → CAD ≈ 20–25% → urgent evaluation</a:t>
            </a:r>
            <a:endParaRPr lang="en-US" sz="1467" dirty="0"/>
          </a:p>
          <a:p>
            <a:r>
              <a:rPr lang="en-US" sz="1467" i="1" dirty="0">
                <a:solidFill>
                  <a:schemeClr val="tx2"/>
                </a:solidFill>
              </a:rPr>
              <a:t>Validated for STABLE outpatient chest pain. Not a tool for ongoing pain, abnormal vitals, or an abnormal ECG.</a:t>
            </a:r>
            <a:endParaRPr lang="en-US" sz="1467" dirty="0"/>
          </a:p>
        </p:txBody>
      </p:sp>
      <p:sp>
        <p:nvSpPr>
          <p:cNvPr id="6" name="card 'Can stay' requires ALL of these"/>
          <p:cNvSpPr/>
          <p:nvPr/>
        </p:nvSpPr>
        <p:spPr>
          <a:xfrm>
            <a:off x="6217920" y="1402080"/>
            <a:ext cx="5364480" cy="3907536"/>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7" name="card head &amp;apos;Can stay&amp;apos; requires ALL of these"/>
          <p:cNvSpPr txBox="1"/>
          <p:nvPr/>
        </p:nvSpPr>
        <p:spPr>
          <a:xfrm>
            <a:off x="6437376" y="1548384"/>
            <a:ext cx="4925568" cy="438912"/>
          </a:xfrm>
          <a:prstGeom prst="rect">
            <a:avLst/>
          </a:prstGeom>
          <a:noFill/>
          <a:ln/>
        </p:spPr>
        <p:txBody>
          <a:bodyPr wrap="square" lIns="0" tIns="0" rIns="0" bIns="0" rtlCol="0" anchor="ctr"/>
          <a:lstStyle/>
          <a:p>
            <a:r>
              <a:rPr lang="en-US" sz="1867" b="1" dirty="0">
                <a:solidFill>
                  <a:schemeClr val="accent2"/>
                </a:solidFill>
              </a:rPr>
              <a:t>'Can stay' requires ALL of these</a:t>
            </a:r>
            <a:endParaRPr lang="en-US" sz="1867" dirty="0"/>
          </a:p>
        </p:txBody>
      </p:sp>
      <p:sp>
        <p:nvSpPr>
          <p:cNvPr id="8" name="card body 'Can stay' requires ALL of these"/>
          <p:cNvSpPr txBox="1"/>
          <p:nvPr/>
        </p:nvSpPr>
        <p:spPr>
          <a:xfrm>
            <a:off x="6420124" y="2036064"/>
            <a:ext cx="4925568" cy="3273552"/>
          </a:xfrm>
          <a:prstGeom prst="rect">
            <a:avLst/>
          </a:prstGeom>
          <a:noFill/>
          <a:ln/>
        </p:spPr>
        <p:txBody>
          <a:bodyPr wrap="square" lIns="0" tIns="0" rIns="0" bIns="0" rtlCol="0" anchor="t"/>
          <a:lstStyle/>
          <a:p>
            <a:pPr marL="457189" indent="-457189">
              <a:spcAft>
                <a:spcPts val="400"/>
              </a:spcAft>
              <a:buSzPct val="100000"/>
              <a:buChar char="•"/>
            </a:pPr>
            <a:r>
              <a:rPr lang="en-US" sz="1467" dirty="0"/>
              <a:t>Normal vital signs</a:t>
            </a:r>
          </a:p>
          <a:p>
            <a:pPr marL="457189" indent="-457189">
              <a:spcAft>
                <a:spcPts val="400"/>
              </a:spcAft>
              <a:buSzPct val="100000"/>
              <a:buChar char="•"/>
            </a:pPr>
            <a:r>
              <a:rPr lang="en-US" sz="1467" dirty="0"/>
              <a:t>ECG normal AND unchanged</a:t>
            </a:r>
          </a:p>
          <a:p>
            <a:pPr marL="457189" indent="-457189">
              <a:spcAft>
                <a:spcPts val="400"/>
              </a:spcAft>
              <a:buSzPct val="100000"/>
              <a:buChar char="•"/>
            </a:pPr>
            <a:r>
              <a:rPr lang="en-US" sz="1467" dirty="0"/>
              <a:t>Pain-free now, or pain that is clearly reproducible/positional/pleuritic with an alternative explanation</a:t>
            </a:r>
          </a:p>
          <a:p>
            <a:pPr marL="457189" indent="-457189">
              <a:spcAft>
                <a:spcPts val="400"/>
              </a:spcAft>
              <a:buSzPct val="100000"/>
              <a:buChar char="•"/>
            </a:pPr>
            <a:r>
              <a:rPr lang="en-US" sz="1467" dirty="0"/>
              <a:t>No Deadly Six red flag from the Objective 1 slide</a:t>
            </a:r>
          </a:p>
          <a:p>
            <a:pPr marL="457189" indent="-457189">
              <a:spcAft>
                <a:spcPts val="400"/>
              </a:spcAft>
              <a:buSzPct val="100000"/>
              <a:buChar char="•"/>
            </a:pPr>
            <a:r>
              <a:rPr lang="en-US" sz="1467" dirty="0"/>
              <a:t>Marburg ≤2 (if cardiac is on the list) and Wells-low + PERCENT Neg/D-dimer Neg today (if PE is on the list)</a:t>
            </a:r>
          </a:p>
          <a:p>
            <a:pPr marL="457189" indent="-457189">
              <a:spcAft>
                <a:spcPts val="400"/>
              </a:spcAft>
              <a:buSzPct val="100000"/>
              <a:buChar char="•"/>
            </a:pPr>
            <a:r>
              <a:rPr lang="en-US" sz="1467" dirty="0"/>
              <a:t>Stable pattern - not new, not accelerating, not at rest</a:t>
            </a:r>
          </a:p>
          <a:p>
            <a:pPr marL="457189" indent="-457189">
              <a:spcAft>
                <a:spcPts val="400"/>
              </a:spcAft>
              <a:buSzPct val="100000"/>
              <a:buChar char="•"/>
            </a:pPr>
            <a:r>
              <a:rPr lang="en-US" sz="1467" dirty="0"/>
              <a:t>Reliable follow-up and a patient who will return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Objective 3: The disposition ladder</a:t>
            </a:r>
          </a:p>
        </p:txBody>
      </p:sp>
      <p:sp>
        <p:nvSpPr>
          <p:cNvPr id="3" name="rung 0"/>
          <p:cNvSpPr/>
          <p:nvPr/>
        </p:nvSpPr>
        <p:spPr>
          <a:xfrm>
            <a:off x="609600" y="1402080"/>
            <a:ext cx="10972800" cy="877824"/>
          </a:xfrm>
          <a:prstGeom prst="roundRect">
            <a:avLst>
              <a:gd name="adj" fmla="val 11111"/>
            </a:avLst>
          </a:prstGeom>
          <a:solidFill>
            <a:srgbClr val="FBE9EC"/>
          </a:solidFill>
          <a:ln w="12700">
            <a:solidFill>
              <a:srgbClr val="FBE9EC"/>
            </a:solidFill>
            <a:prstDash val="solid"/>
          </a:ln>
        </p:spPr>
        <p:txBody>
          <a:bodyPr/>
          <a:lstStyle/>
          <a:p>
            <a:endParaRPr lang="en-US" sz="2400"/>
          </a:p>
        </p:txBody>
      </p:sp>
      <p:sp>
        <p:nvSpPr>
          <p:cNvPr id="4" name="badge 5"/>
          <p:cNvSpPr/>
          <p:nvPr/>
        </p:nvSpPr>
        <p:spPr>
          <a:xfrm>
            <a:off x="792480" y="1572768"/>
            <a:ext cx="536448" cy="536448"/>
          </a:xfrm>
          <a:prstGeom prst="ellipse">
            <a:avLst/>
          </a:prstGeom>
          <a:solidFill>
            <a:srgbClr val="C8102E"/>
          </a:solidFill>
          <a:ln w="12700">
            <a:solidFill>
              <a:srgbClr val="C8102E"/>
            </a:solidFill>
            <a:prstDash val="solid"/>
          </a:ln>
        </p:spPr>
        <p:txBody>
          <a:bodyPr/>
          <a:lstStyle/>
          <a:p>
            <a:endParaRPr lang="en-US" sz="2400"/>
          </a:p>
        </p:txBody>
      </p:sp>
      <p:sp>
        <p:nvSpPr>
          <p:cNvPr id="5" name="badge text 5"/>
          <p:cNvSpPr txBox="1"/>
          <p:nvPr/>
        </p:nvSpPr>
        <p:spPr>
          <a:xfrm>
            <a:off x="792480" y="1572768"/>
            <a:ext cx="536448" cy="536448"/>
          </a:xfrm>
          <a:prstGeom prst="rect">
            <a:avLst/>
          </a:prstGeom>
          <a:noFill/>
          <a:ln/>
        </p:spPr>
        <p:txBody>
          <a:bodyPr wrap="square" lIns="0" tIns="0" rIns="0" bIns="0" rtlCol="0" anchor="ctr"/>
          <a:lstStyle/>
          <a:p>
            <a:pPr algn="ctr"/>
            <a:r>
              <a:rPr lang="en-US" sz="1467" b="1" dirty="0">
                <a:solidFill>
                  <a:schemeClr val="bg1"/>
                </a:solidFill>
              </a:rPr>
              <a:t>5</a:t>
            </a:r>
            <a:endParaRPr lang="en-US" sz="1467" dirty="0"/>
          </a:p>
        </p:txBody>
      </p:sp>
      <p:sp>
        <p:nvSpPr>
          <p:cNvPr id="6" name="rung head 0"/>
          <p:cNvSpPr txBox="1"/>
          <p:nvPr/>
        </p:nvSpPr>
        <p:spPr>
          <a:xfrm>
            <a:off x="1524000" y="1463040"/>
            <a:ext cx="3413760" cy="755904"/>
          </a:xfrm>
          <a:prstGeom prst="rect">
            <a:avLst/>
          </a:prstGeom>
          <a:noFill/>
          <a:ln/>
        </p:spPr>
        <p:txBody>
          <a:bodyPr wrap="square" lIns="0" tIns="0" rIns="0" bIns="0" rtlCol="0" anchor="ctr"/>
          <a:lstStyle/>
          <a:p>
            <a:r>
              <a:rPr lang="en-US" sz="1667" b="1" dirty="0">
                <a:solidFill>
                  <a:srgbClr val="C8102E"/>
                </a:solidFill>
              </a:rPr>
              <a:t>911 — ambulance, now</a:t>
            </a:r>
            <a:endParaRPr lang="en-US" sz="1667" dirty="0"/>
          </a:p>
        </p:txBody>
      </p:sp>
      <p:sp>
        <p:nvSpPr>
          <p:cNvPr id="7" name="rung body 0"/>
          <p:cNvSpPr txBox="1"/>
          <p:nvPr/>
        </p:nvSpPr>
        <p:spPr>
          <a:xfrm>
            <a:off x="4998720" y="1463040"/>
            <a:ext cx="6461760" cy="755904"/>
          </a:xfrm>
          <a:prstGeom prst="rect">
            <a:avLst/>
          </a:prstGeom>
          <a:noFill/>
          <a:ln/>
        </p:spPr>
        <p:txBody>
          <a:bodyPr wrap="square" lIns="0" tIns="0" rIns="0" bIns="0" rtlCol="0" anchor="ctr"/>
          <a:lstStyle/>
          <a:p>
            <a:r>
              <a:rPr lang="en-US" sz="1333" dirty="0"/>
              <a:t>Ongoing ischemic pain; any abnormal VS; ECG with new ST/T change or STEMI equivalent; suspected dissection, tamponade, tension PTX, rupture; syncope with chest pain</a:t>
            </a:r>
          </a:p>
        </p:txBody>
      </p:sp>
      <p:sp>
        <p:nvSpPr>
          <p:cNvPr id="8" name="rung 1"/>
          <p:cNvSpPr/>
          <p:nvPr/>
        </p:nvSpPr>
        <p:spPr>
          <a:xfrm>
            <a:off x="609600" y="2377440"/>
            <a:ext cx="10972800" cy="877824"/>
          </a:xfrm>
          <a:prstGeom prst="roundRect">
            <a:avLst>
              <a:gd name="adj" fmla="val 11111"/>
            </a:avLst>
          </a:prstGeom>
          <a:solidFill>
            <a:srgbClr val="FBE9EC"/>
          </a:solidFill>
          <a:ln w="12700">
            <a:solidFill>
              <a:srgbClr val="FBE9EC"/>
            </a:solidFill>
            <a:prstDash val="solid"/>
          </a:ln>
        </p:spPr>
        <p:txBody>
          <a:bodyPr/>
          <a:lstStyle/>
          <a:p>
            <a:endParaRPr lang="en-US" sz="2400"/>
          </a:p>
        </p:txBody>
      </p:sp>
      <p:sp>
        <p:nvSpPr>
          <p:cNvPr id="9" name="badge 4"/>
          <p:cNvSpPr/>
          <p:nvPr/>
        </p:nvSpPr>
        <p:spPr>
          <a:xfrm>
            <a:off x="792480" y="2548128"/>
            <a:ext cx="536448" cy="536448"/>
          </a:xfrm>
          <a:prstGeom prst="ellipse">
            <a:avLst/>
          </a:prstGeom>
          <a:solidFill>
            <a:srgbClr val="D6452F"/>
          </a:solidFill>
          <a:ln w="12700">
            <a:solidFill>
              <a:srgbClr val="D6452F"/>
            </a:solidFill>
            <a:prstDash val="solid"/>
          </a:ln>
        </p:spPr>
        <p:txBody>
          <a:bodyPr/>
          <a:lstStyle/>
          <a:p>
            <a:endParaRPr lang="en-US" sz="2400"/>
          </a:p>
        </p:txBody>
      </p:sp>
      <p:sp>
        <p:nvSpPr>
          <p:cNvPr id="10" name="badge text 4"/>
          <p:cNvSpPr txBox="1"/>
          <p:nvPr/>
        </p:nvSpPr>
        <p:spPr>
          <a:xfrm>
            <a:off x="792480" y="2548128"/>
            <a:ext cx="536448" cy="536448"/>
          </a:xfrm>
          <a:prstGeom prst="rect">
            <a:avLst/>
          </a:prstGeom>
          <a:noFill/>
          <a:ln/>
        </p:spPr>
        <p:txBody>
          <a:bodyPr wrap="square" lIns="0" tIns="0" rIns="0" bIns="0" rtlCol="0" anchor="ctr"/>
          <a:lstStyle/>
          <a:p>
            <a:pPr algn="ctr"/>
            <a:r>
              <a:rPr lang="en-US" sz="1467" b="1" dirty="0">
                <a:solidFill>
                  <a:schemeClr val="bg1"/>
                </a:solidFill>
              </a:rPr>
              <a:t>4</a:t>
            </a:r>
            <a:endParaRPr lang="en-US" sz="1467" dirty="0"/>
          </a:p>
        </p:txBody>
      </p:sp>
      <p:sp>
        <p:nvSpPr>
          <p:cNvPr id="11" name="rung head 1"/>
          <p:cNvSpPr txBox="1"/>
          <p:nvPr/>
        </p:nvSpPr>
        <p:spPr>
          <a:xfrm>
            <a:off x="1524000" y="2438400"/>
            <a:ext cx="3413760" cy="755904"/>
          </a:xfrm>
          <a:prstGeom prst="rect">
            <a:avLst/>
          </a:prstGeom>
          <a:noFill/>
          <a:ln/>
        </p:spPr>
        <p:txBody>
          <a:bodyPr wrap="square" lIns="0" tIns="0" rIns="0" bIns="0" rtlCol="0" anchor="ctr"/>
          <a:lstStyle/>
          <a:p>
            <a:r>
              <a:rPr lang="en-US" sz="1667" b="1" dirty="0">
                <a:solidFill>
                  <a:srgbClr val="D6452F"/>
                </a:solidFill>
              </a:rPr>
              <a:t>ED today — private car OK</a:t>
            </a:r>
            <a:endParaRPr lang="en-US" sz="1667" dirty="0"/>
          </a:p>
        </p:txBody>
      </p:sp>
      <p:sp>
        <p:nvSpPr>
          <p:cNvPr id="12" name="rung body 1"/>
          <p:cNvSpPr txBox="1"/>
          <p:nvPr/>
        </p:nvSpPr>
        <p:spPr>
          <a:xfrm>
            <a:off x="4998720" y="2438400"/>
            <a:ext cx="6461760" cy="755904"/>
          </a:xfrm>
          <a:prstGeom prst="rect">
            <a:avLst/>
          </a:prstGeom>
          <a:noFill/>
          <a:ln/>
        </p:spPr>
        <p:txBody>
          <a:bodyPr wrap="square" lIns="0" tIns="0" rIns="0" bIns="0" rtlCol="0" anchor="ctr"/>
          <a:lstStyle/>
          <a:p>
            <a:r>
              <a:rPr lang="en-US" sz="1333" dirty="0"/>
              <a:t>Pain resolved but new/changing pattern (unstable angina); needs troponin, D-dimer, CT or CXR you can't get today; PERC-positive with moderate gestalt; small PTX suspected with normal VS</a:t>
            </a:r>
          </a:p>
        </p:txBody>
      </p:sp>
      <p:sp>
        <p:nvSpPr>
          <p:cNvPr id="13" name="rung 2"/>
          <p:cNvSpPr/>
          <p:nvPr/>
        </p:nvSpPr>
        <p:spPr>
          <a:xfrm>
            <a:off x="609600" y="3352800"/>
            <a:ext cx="10972800" cy="877824"/>
          </a:xfrm>
          <a:prstGeom prst="roundRect">
            <a:avLst>
              <a:gd name="adj" fmla="val 11111"/>
            </a:avLst>
          </a:prstGeom>
          <a:solidFill>
            <a:srgbClr val="FFF4D6"/>
          </a:solidFill>
          <a:ln w="12700">
            <a:solidFill>
              <a:srgbClr val="FFF4D6"/>
            </a:solidFill>
            <a:prstDash val="solid"/>
          </a:ln>
        </p:spPr>
        <p:txBody>
          <a:bodyPr/>
          <a:lstStyle/>
          <a:p>
            <a:endParaRPr lang="en-US" sz="2400"/>
          </a:p>
        </p:txBody>
      </p:sp>
      <p:sp>
        <p:nvSpPr>
          <p:cNvPr id="14" name="badge 3"/>
          <p:cNvSpPr/>
          <p:nvPr/>
        </p:nvSpPr>
        <p:spPr>
          <a:xfrm>
            <a:off x="792480" y="3523488"/>
            <a:ext cx="536448" cy="536448"/>
          </a:xfrm>
          <a:prstGeom prst="ellipse">
            <a:avLst/>
          </a:prstGeom>
          <a:solidFill>
            <a:srgbClr val="E0A100"/>
          </a:solidFill>
          <a:ln w="12700">
            <a:solidFill>
              <a:srgbClr val="E0A100"/>
            </a:solidFill>
            <a:prstDash val="solid"/>
          </a:ln>
        </p:spPr>
        <p:txBody>
          <a:bodyPr/>
          <a:lstStyle/>
          <a:p>
            <a:endParaRPr lang="en-US" sz="2400"/>
          </a:p>
        </p:txBody>
      </p:sp>
      <p:sp>
        <p:nvSpPr>
          <p:cNvPr id="15" name="badge text 3"/>
          <p:cNvSpPr txBox="1"/>
          <p:nvPr/>
        </p:nvSpPr>
        <p:spPr>
          <a:xfrm>
            <a:off x="792480" y="3523488"/>
            <a:ext cx="536448" cy="536448"/>
          </a:xfrm>
          <a:prstGeom prst="rect">
            <a:avLst/>
          </a:prstGeom>
          <a:noFill/>
          <a:ln/>
        </p:spPr>
        <p:txBody>
          <a:bodyPr wrap="square" lIns="0" tIns="0" rIns="0" bIns="0" rtlCol="0" anchor="ctr"/>
          <a:lstStyle/>
          <a:p>
            <a:pPr algn="ctr"/>
            <a:r>
              <a:rPr lang="en-US" sz="1467" b="1" dirty="0">
                <a:solidFill>
                  <a:schemeClr val="bg1"/>
                </a:solidFill>
              </a:rPr>
              <a:t>3</a:t>
            </a:r>
            <a:endParaRPr lang="en-US" sz="1467" dirty="0"/>
          </a:p>
        </p:txBody>
      </p:sp>
      <p:sp>
        <p:nvSpPr>
          <p:cNvPr id="16" name="rung head 2"/>
          <p:cNvSpPr txBox="1"/>
          <p:nvPr/>
        </p:nvSpPr>
        <p:spPr>
          <a:xfrm>
            <a:off x="1524000" y="3413760"/>
            <a:ext cx="3413760" cy="755904"/>
          </a:xfrm>
          <a:prstGeom prst="rect">
            <a:avLst/>
          </a:prstGeom>
          <a:noFill/>
          <a:ln/>
        </p:spPr>
        <p:txBody>
          <a:bodyPr wrap="square" lIns="0" tIns="0" rIns="0" bIns="0" rtlCol="0" anchor="ctr"/>
          <a:lstStyle/>
          <a:p>
            <a:r>
              <a:rPr lang="en-US" sz="1667" b="1" dirty="0">
                <a:solidFill>
                  <a:srgbClr val="E0A100"/>
                </a:solidFill>
              </a:rPr>
              <a:t>Same day: ECG + lab troponin + cardiology/CP clinic ≤72 h</a:t>
            </a:r>
            <a:endParaRPr lang="en-US" sz="1667" dirty="0"/>
          </a:p>
        </p:txBody>
      </p:sp>
      <p:sp>
        <p:nvSpPr>
          <p:cNvPr id="17" name="rung body 2"/>
          <p:cNvSpPr txBox="1"/>
          <p:nvPr/>
        </p:nvSpPr>
        <p:spPr>
          <a:xfrm>
            <a:off x="4998720" y="3413760"/>
            <a:ext cx="6461760" cy="755904"/>
          </a:xfrm>
          <a:prstGeom prst="rect">
            <a:avLst/>
          </a:prstGeom>
          <a:noFill/>
          <a:ln/>
        </p:spPr>
        <p:txBody>
          <a:bodyPr wrap="square" lIns="0" tIns="0" rIns="0" bIns="0" rtlCol="0" anchor="ctr"/>
          <a:lstStyle/>
          <a:p>
            <a:r>
              <a:rPr lang="en-US" sz="1333" dirty="0"/>
              <a:t>Stable exertional pattern &gt;48 h pain-free, normal unchanged ECG, Marburg ≥3 — only if your system can return a troponin within hours and act on it</a:t>
            </a:r>
          </a:p>
        </p:txBody>
      </p:sp>
      <p:sp>
        <p:nvSpPr>
          <p:cNvPr id="18" name="rung 3"/>
          <p:cNvSpPr/>
          <p:nvPr/>
        </p:nvSpPr>
        <p:spPr>
          <a:xfrm>
            <a:off x="609600" y="4328160"/>
            <a:ext cx="10972800" cy="877824"/>
          </a:xfrm>
          <a:prstGeom prst="roundRect">
            <a:avLst>
              <a:gd name="adj" fmla="val 11111"/>
            </a:avLst>
          </a:prstGeom>
          <a:solidFill>
            <a:srgbClr val="E6F2EC"/>
          </a:solidFill>
          <a:ln w="12700">
            <a:solidFill>
              <a:srgbClr val="E6F2EC"/>
            </a:solidFill>
            <a:prstDash val="solid"/>
          </a:ln>
        </p:spPr>
        <p:txBody>
          <a:bodyPr/>
          <a:lstStyle/>
          <a:p>
            <a:endParaRPr lang="en-US" sz="2400"/>
          </a:p>
        </p:txBody>
      </p:sp>
      <p:sp>
        <p:nvSpPr>
          <p:cNvPr id="19" name="badge 2"/>
          <p:cNvSpPr/>
          <p:nvPr/>
        </p:nvSpPr>
        <p:spPr>
          <a:xfrm>
            <a:off x="792480" y="4498848"/>
            <a:ext cx="536448" cy="536448"/>
          </a:xfrm>
          <a:prstGeom prst="ellipse">
            <a:avLst/>
          </a:prstGeom>
          <a:solidFill>
            <a:srgbClr val="2E7D5B"/>
          </a:solidFill>
          <a:ln w="12700">
            <a:solidFill>
              <a:srgbClr val="2E7D5B"/>
            </a:solidFill>
            <a:prstDash val="solid"/>
          </a:ln>
        </p:spPr>
        <p:txBody>
          <a:bodyPr/>
          <a:lstStyle/>
          <a:p>
            <a:endParaRPr lang="en-US" sz="2400"/>
          </a:p>
        </p:txBody>
      </p:sp>
      <p:sp>
        <p:nvSpPr>
          <p:cNvPr id="20" name="badge text 2"/>
          <p:cNvSpPr txBox="1"/>
          <p:nvPr/>
        </p:nvSpPr>
        <p:spPr>
          <a:xfrm>
            <a:off x="792480" y="4498848"/>
            <a:ext cx="536448" cy="536448"/>
          </a:xfrm>
          <a:prstGeom prst="rect">
            <a:avLst/>
          </a:prstGeom>
          <a:noFill/>
          <a:ln/>
        </p:spPr>
        <p:txBody>
          <a:bodyPr wrap="square" lIns="0" tIns="0" rIns="0" bIns="0" rtlCol="0" anchor="ctr"/>
          <a:lstStyle/>
          <a:p>
            <a:pPr algn="ctr"/>
            <a:r>
              <a:rPr lang="en-US" sz="1467" b="1" dirty="0">
                <a:solidFill>
                  <a:schemeClr val="bg1"/>
                </a:solidFill>
              </a:rPr>
              <a:t>2</a:t>
            </a:r>
            <a:endParaRPr lang="en-US" sz="1467" dirty="0"/>
          </a:p>
        </p:txBody>
      </p:sp>
      <p:sp>
        <p:nvSpPr>
          <p:cNvPr id="21" name="rung head 3"/>
          <p:cNvSpPr txBox="1"/>
          <p:nvPr/>
        </p:nvSpPr>
        <p:spPr>
          <a:xfrm>
            <a:off x="1524000" y="4389120"/>
            <a:ext cx="3413760" cy="755904"/>
          </a:xfrm>
          <a:prstGeom prst="rect">
            <a:avLst/>
          </a:prstGeom>
          <a:noFill/>
          <a:ln/>
        </p:spPr>
        <p:txBody>
          <a:bodyPr wrap="square" lIns="0" tIns="0" rIns="0" bIns="0" rtlCol="0" anchor="ctr"/>
          <a:lstStyle/>
          <a:p>
            <a:r>
              <a:rPr lang="en-US" sz="1667" b="1" dirty="0">
                <a:solidFill>
                  <a:srgbClr val="2E7D5B"/>
                </a:solidFill>
              </a:rPr>
              <a:t>Routine outpatient work-up</a:t>
            </a:r>
            <a:endParaRPr lang="en-US" sz="1667" dirty="0"/>
          </a:p>
        </p:txBody>
      </p:sp>
      <p:sp>
        <p:nvSpPr>
          <p:cNvPr id="22" name="rung body 3"/>
          <p:cNvSpPr txBox="1"/>
          <p:nvPr/>
        </p:nvSpPr>
        <p:spPr>
          <a:xfrm>
            <a:off x="4998720" y="4389120"/>
            <a:ext cx="6461760" cy="755904"/>
          </a:xfrm>
          <a:prstGeom prst="rect">
            <a:avLst/>
          </a:prstGeom>
          <a:noFill/>
          <a:ln/>
        </p:spPr>
        <p:txBody>
          <a:bodyPr wrap="square" lIns="0" tIns="0" rIns="0" bIns="0" rtlCol="0" anchor="ctr"/>
          <a:lstStyle/>
          <a:p>
            <a:r>
              <a:rPr lang="en-US" sz="1333" dirty="0"/>
              <a:t>Marburg ≤2, normal unchanged ECG, no red flags, PE excluded by PERC or D-dimer; stress/CCTA </a:t>
            </a:r>
          </a:p>
        </p:txBody>
      </p:sp>
      <p:sp>
        <p:nvSpPr>
          <p:cNvPr id="23" name="rung 4"/>
          <p:cNvSpPr/>
          <p:nvPr/>
        </p:nvSpPr>
        <p:spPr>
          <a:xfrm>
            <a:off x="609600" y="5303520"/>
            <a:ext cx="10972800" cy="707136"/>
          </a:xfrm>
          <a:prstGeom prst="roundRect">
            <a:avLst>
              <a:gd name="adj" fmla="val 11111"/>
            </a:avLst>
          </a:prstGeom>
          <a:solidFill>
            <a:srgbClr val="E6F2EC"/>
          </a:solidFill>
          <a:ln w="12700">
            <a:solidFill>
              <a:srgbClr val="E6F2EC"/>
            </a:solidFill>
            <a:prstDash val="solid"/>
          </a:ln>
        </p:spPr>
        <p:txBody>
          <a:bodyPr/>
          <a:lstStyle/>
          <a:p>
            <a:endParaRPr lang="en-US" sz="2400"/>
          </a:p>
        </p:txBody>
      </p:sp>
      <p:sp>
        <p:nvSpPr>
          <p:cNvPr id="24" name="badge 1"/>
          <p:cNvSpPr/>
          <p:nvPr/>
        </p:nvSpPr>
        <p:spPr>
          <a:xfrm>
            <a:off x="792480" y="5474208"/>
            <a:ext cx="536448" cy="536448"/>
          </a:xfrm>
          <a:prstGeom prst="ellipse">
            <a:avLst/>
          </a:prstGeom>
          <a:solidFill>
            <a:srgbClr val="2E7D5B"/>
          </a:solidFill>
          <a:ln w="12700">
            <a:solidFill>
              <a:srgbClr val="2E7D5B"/>
            </a:solidFill>
            <a:prstDash val="solid"/>
          </a:ln>
        </p:spPr>
        <p:txBody>
          <a:bodyPr/>
          <a:lstStyle/>
          <a:p>
            <a:endParaRPr lang="en-US" sz="2400"/>
          </a:p>
        </p:txBody>
      </p:sp>
      <p:sp>
        <p:nvSpPr>
          <p:cNvPr id="25" name="badge text 1"/>
          <p:cNvSpPr txBox="1"/>
          <p:nvPr/>
        </p:nvSpPr>
        <p:spPr>
          <a:xfrm>
            <a:off x="792480" y="5474208"/>
            <a:ext cx="536448" cy="536448"/>
          </a:xfrm>
          <a:prstGeom prst="rect">
            <a:avLst/>
          </a:prstGeom>
          <a:noFill/>
          <a:ln/>
        </p:spPr>
        <p:txBody>
          <a:bodyPr wrap="square" lIns="0" tIns="0" rIns="0" bIns="0" rtlCol="0" anchor="ctr"/>
          <a:lstStyle/>
          <a:p>
            <a:pPr algn="ctr"/>
            <a:r>
              <a:rPr lang="en-US" sz="1467" b="1" dirty="0">
                <a:solidFill>
                  <a:schemeClr val="bg1"/>
                </a:solidFill>
              </a:rPr>
              <a:t>1</a:t>
            </a:r>
            <a:endParaRPr lang="en-US" sz="1467" dirty="0"/>
          </a:p>
        </p:txBody>
      </p:sp>
      <p:sp>
        <p:nvSpPr>
          <p:cNvPr id="26" name="rung head 4"/>
          <p:cNvSpPr txBox="1"/>
          <p:nvPr/>
        </p:nvSpPr>
        <p:spPr>
          <a:xfrm>
            <a:off x="1524000" y="5364480"/>
            <a:ext cx="3413760" cy="755904"/>
          </a:xfrm>
          <a:prstGeom prst="rect">
            <a:avLst/>
          </a:prstGeom>
          <a:noFill/>
          <a:ln/>
        </p:spPr>
        <p:txBody>
          <a:bodyPr wrap="square" lIns="0" tIns="0" rIns="0" bIns="0" rtlCol="0" anchor="ctr"/>
          <a:lstStyle/>
          <a:p>
            <a:r>
              <a:rPr lang="en-US" sz="1667" b="1" dirty="0">
                <a:solidFill>
                  <a:srgbClr val="2E7D5B"/>
                </a:solidFill>
              </a:rPr>
              <a:t>Reassure and treat</a:t>
            </a:r>
            <a:endParaRPr lang="en-US" sz="1667" dirty="0"/>
          </a:p>
        </p:txBody>
      </p:sp>
      <p:sp>
        <p:nvSpPr>
          <p:cNvPr id="27" name="rung body 4"/>
          <p:cNvSpPr txBox="1"/>
          <p:nvPr/>
        </p:nvSpPr>
        <p:spPr>
          <a:xfrm>
            <a:off x="4998720" y="5364480"/>
            <a:ext cx="6461760" cy="755904"/>
          </a:xfrm>
          <a:prstGeom prst="rect">
            <a:avLst/>
          </a:prstGeom>
          <a:noFill/>
          <a:ln/>
        </p:spPr>
        <p:txBody>
          <a:bodyPr wrap="square" lIns="0" tIns="0" rIns="0" bIns="0" rtlCol="0" anchor="ctr"/>
          <a:lstStyle/>
          <a:p>
            <a:r>
              <a:rPr lang="en-US" sz="1333" dirty="0"/>
              <a:t>Clear alternative diagnosis (costochondritis, zoster, GERD with classic features) AND all 'can stay' criteria met. Document the negatives.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Before the ambulance: the 10-minute office bundle</a:t>
            </a:r>
          </a:p>
        </p:txBody>
      </p:sp>
      <p:sp>
        <p:nvSpPr>
          <p:cNvPr id="3" name="badge 1"/>
          <p:cNvSpPr/>
          <p:nvPr/>
        </p:nvSpPr>
        <p:spPr>
          <a:xfrm>
            <a:off x="609600" y="1499616"/>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4" name="badge text 1"/>
          <p:cNvSpPr txBox="1"/>
          <p:nvPr/>
        </p:nvSpPr>
        <p:spPr>
          <a:xfrm>
            <a:off x="609600" y="1499616"/>
            <a:ext cx="487680" cy="487680"/>
          </a:xfrm>
          <a:prstGeom prst="rect">
            <a:avLst/>
          </a:prstGeom>
          <a:noFill/>
          <a:ln/>
        </p:spPr>
        <p:txBody>
          <a:bodyPr wrap="square" lIns="0" tIns="0" rIns="0" bIns="0" rtlCol="0" anchor="ctr"/>
          <a:lstStyle/>
          <a:p>
            <a:pPr algn="ctr"/>
            <a:r>
              <a:rPr lang="en-US" sz="1467" b="1" dirty="0">
                <a:solidFill>
                  <a:schemeClr val="bg1"/>
                </a:solidFill>
              </a:rPr>
              <a:t>1</a:t>
            </a:r>
            <a:endParaRPr lang="en-US" sz="1467" dirty="0"/>
          </a:p>
        </p:txBody>
      </p:sp>
      <p:sp>
        <p:nvSpPr>
          <p:cNvPr id="5" name="b head 0"/>
          <p:cNvSpPr txBox="1"/>
          <p:nvPr/>
        </p:nvSpPr>
        <p:spPr>
          <a:xfrm>
            <a:off x="1280160" y="1402080"/>
            <a:ext cx="4693920" cy="390144"/>
          </a:xfrm>
          <a:prstGeom prst="rect">
            <a:avLst/>
          </a:prstGeom>
          <a:noFill/>
          <a:ln/>
        </p:spPr>
        <p:txBody>
          <a:bodyPr wrap="square" lIns="0" tIns="0" rIns="0" bIns="0" rtlCol="0" anchor="ctr"/>
          <a:lstStyle/>
          <a:p>
            <a:r>
              <a:rPr lang="en-US" sz="1667" b="1" dirty="0"/>
              <a:t>Call 911 first</a:t>
            </a:r>
            <a:endParaRPr lang="en-US" sz="1667" dirty="0"/>
          </a:p>
        </p:txBody>
      </p:sp>
      <p:sp>
        <p:nvSpPr>
          <p:cNvPr id="6" name="b body 0"/>
          <p:cNvSpPr txBox="1"/>
          <p:nvPr/>
        </p:nvSpPr>
        <p:spPr>
          <a:xfrm>
            <a:off x="1280160" y="1804416"/>
            <a:ext cx="4693920" cy="670560"/>
          </a:xfrm>
          <a:prstGeom prst="rect">
            <a:avLst/>
          </a:prstGeom>
          <a:noFill/>
          <a:ln/>
        </p:spPr>
        <p:txBody>
          <a:bodyPr wrap="square" lIns="0" tIns="0" rIns="0" bIns="0" rtlCol="0" anchor="t"/>
          <a:lstStyle/>
          <a:p>
            <a:r>
              <a:rPr lang="en-US" sz="1400" dirty="0">
                <a:solidFill>
                  <a:schemeClr val="tx2"/>
                </a:solidFill>
              </a:rPr>
              <a:t>Don't finish the workup, then call. Call, then continue.</a:t>
            </a:r>
            <a:endParaRPr lang="en-US" sz="1400" dirty="0"/>
          </a:p>
        </p:txBody>
      </p:sp>
      <p:sp>
        <p:nvSpPr>
          <p:cNvPr id="7" name="badge 2"/>
          <p:cNvSpPr/>
          <p:nvPr/>
        </p:nvSpPr>
        <p:spPr>
          <a:xfrm>
            <a:off x="6217920" y="1499616"/>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8" name="badge text 2"/>
          <p:cNvSpPr txBox="1"/>
          <p:nvPr/>
        </p:nvSpPr>
        <p:spPr>
          <a:xfrm>
            <a:off x="6217920" y="1499616"/>
            <a:ext cx="487680" cy="487680"/>
          </a:xfrm>
          <a:prstGeom prst="rect">
            <a:avLst/>
          </a:prstGeom>
          <a:noFill/>
          <a:ln/>
        </p:spPr>
        <p:txBody>
          <a:bodyPr wrap="square" lIns="0" tIns="0" rIns="0" bIns="0" rtlCol="0" anchor="ctr"/>
          <a:lstStyle/>
          <a:p>
            <a:pPr algn="ctr"/>
            <a:r>
              <a:rPr lang="en-US" sz="1467" b="1" dirty="0">
                <a:solidFill>
                  <a:schemeClr val="bg1"/>
                </a:solidFill>
              </a:rPr>
              <a:t>2</a:t>
            </a:r>
            <a:endParaRPr lang="en-US" sz="1467" dirty="0"/>
          </a:p>
        </p:txBody>
      </p:sp>
      <p:sp>
        <p:nvSpPr>
          <p:cNvPr id="9" name="b head 1"/>
          <p:cNvSpPr txBox="1"/>
          <p:nvPr/>
        </p:nvSpPr>
        <p:spPr>
          <a:xfrm>
            <a:off x="6888480" y="1402080"/>
            <a:ext cx="4693920" cy="390144"/>
          </a:xfrm>
          <a:prstGeom prst="rect">
            <a:avLst/>
          </a:prstGeom>
          <a:noFill/>
          <a:ln/>
        </p:spPr>
        <p:txBody>
          <a:bodyPr wrap="square" lIns="0" tIns="0" rIns="0" bIns="0" rtlCol="0" anchor="ctr"/>
          <a:lstStyle/>
          <a:p>
            <a:r>
              <a:rPr lang="en-US" sz="1667" b="1" dirty="0"/>
              <a:t>12-lead ECG</a:t>
            </a:r>
            <a:endParaRPr lang="en-US" sz="1667" dirty="0"/>
          </a:p>
        </p:txBody>
      </p:sp>
      <p:sp>
        <p:nvSpPr>
          <p:cNvPr id="10" name="b body 1"/>
          <p:cNvSpPr txBox="1"/>
          <p:nvPr/>
        </p:nvSpPr>
        <p:spPr>
          <a:xfrm>
            <a:off x="6888480" y="1804416"/>
            <a:ext cx="4693920" cy="670560"/>
          </a:xfrm>
          <a:prstGeom prst="rect">
            <a:avLst/>
          </a:prstGeom>
          <a:noFill/>
          <a:ln/>
        </p:spPr>
        <p:txBody>
          <a:bodyPr wrap="square" lIns="0" tIns="0" rIns="0" bIns="0" rtlCol="0" anchor="t"/>
          <a:lstStyle/>
          <a:p>
            <a:r>
              <a:rPr lang="en-US" sz="1400" dirty="0">
                <a:solidFill>
                  <a:schemeClr val="tx2"/>
                </a:solidFill>
              </a:rPr>
              <a:t>Send a copy with the patient and fax/photo to the receiving ED. Repeat if pain changes.</a:t>
            </a:r>
            <a:endParaRPr lang="en-US" sz="1400" dirty="0"/>
          </a:p>
        </p:txBody>
      </p:sp>
      <p:sp>
        <p:nvSpPr>
          <p:cNvPr id="11" name="badge 3"/>
          <p:cNvSpPr/>
          <p:nvPr/>
        </p:nvSpPr>
        <p:spPr>
          <a:xfrm>
            <a:off x="609600" y="2694432"/>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12" name="badge text 3"/>
          <p:cNvSpPr txBox="1"/>
          <p:nvPr/>
        </p:nvSpPr>
        <p:spPr>
          <a:xfrm>
            <a:off x="609600" y="2694432"/>
            <a:ext cx="487680" cy="487680"/>
          </a:xfrm>
          <a:prstGeom prst="rect">
            <a:avLst/>
          </a:prstGeom>
          <a:noFill/>
          <a:ln/>
        </p:spPr>
        <p:txBody>
          <a:bodyPr wrap="square" lIns="0" tIns="0" rIns="0" bIns="0" rtlCol="0" anchor="ctr"/>
          <a:lstStyle/>
          <a:p>
            <a:pPr algn="ctr"/>
            <a:r>
              <a:rPr lang="en-US" sz="1467" b="1" dirty="0">
                <a:solidFill>
                  <a:schemeClr val="bg1"/>
                </a:solidFill>
              </a:rPr>
              <a:t>3</a:t>
            </a:r>
            <a:endParaRPr lang="en-US" sz="1467" dirty="0"/>
          </a:p>
        </p:txBody>
      </p:sp>
      <p:sp>
        <p:nvSpPr>
          <p:cNvPr id="13" name="b head 2"/>
          <p:cNvSpPr txBox="1"/>
          <p:nvPr/>
        </p:nvSpPr>
        <p:spPr>
          <a:xfrm>
            <a:off x="1280160" y="2596896"/>
            <a:ext cx="4693920" cy="390144"/>
          </a:xfrm>
          <a:prstGeom prst="rect">
            <a:avLst/>
          </a:prstGeom>
          <a:noFill/>
          <a:ln/>
        </p:spPr>
        <p:txBody>
          <a:bodyPr wrap="square" lIns="0" tIns="0" rIns="0" bIns="0" rtlCol="0" anchor="ctr"/>
          <a:lstStyle/>
          <a:p>
            <a:r>
              <a:rPr lang="en-US" sz="1667" b="1" dirty="0"/>
              <a:t>Aspirin 324 mg chewed</a:t>
            </a:r>
            <a:endParaRPr lang="en-US" sz="1667" dirty="0"/>
          </a:p>
        </p:txBody>
      </p:sp>
      <p:sp>
        <p:nvSpPr>
          <p:cNvPr id="14" name="b body 2"/>
          <p:cNvSpPr txBox="1"/>
          <p:nvPr/>
        </p:nvSpPr>
        <p:spPr>
          <a:xfrm>
            <a:off x="1280160" y="2999232"/>
            <a:ext cx="4693920" cy="670560"/>
          </a:xfrm>
          <a:prstGeom prst="rect">
            <a:avLst/>
          </a:prstGeom>
          <a:noFill/>
          <a:ln/>
        </p:spPr>
        <p:txBody>
          <a:bodyPr wrap="square" lIns="0" tIns="0" rIns="0" bIns="0" rtlCol="0" anchor="t"/>
          <a:lstStyle/>
          <a:p>
            <a:r>
              <a:rPr lang="en-US" sz="1400" dirty="0">
                <a:solidFill>
                  <a:schemeClr val="tx2"/>
                </a:solidFill>
              </a:rPr>
              <a:t>If ACS suspected</a:t>
            </a:r>
            <a:endParaRPr lang="en-US" sz="1400" dirty="0"/>
          </a:p>
        </p:txBody>
      </p:sp>
      <p:sp>
        <p:nvSpPr>
          <p:cNvPr id="15" name="badge 4"/>
          <p:cNvSpPr/>
          <p:nvPr/>
        </p:nvSpPr>
        <p:spPr>
          <a:xfrm>
            <a:off x="6217920" y="2694432"/>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16" name="badge text 4"/>
          <p:cNvSpPr txBox="1"/>
          <p:nvPr/>
        </p:nvSpPr>
        <p:spPr>
          <a:xfrm>
            <a:off x="6217920" y="2694432"/>
            <a:ext cx="487680" cy="487680"/>
          </a:xfrm>
          <a:prstGeom prst="rect">
            <a:avLst/>
          </a:prstGeom>
          <a:noFill/>
          <a:ln/>
        </p:spPr>
        <p:txBody>
          <a:bodyPr wrap="square" lIns="0" tIns="0" rIns="0" bIns="0" rtlCol="0" anchor="ctr"/>
          <a:lstStyle/>
          <a:p>
            <a:pPr algn="ctr"/>
            <a:r>
              <a:rPr lang="en-US" sz="1467" b="1" dirty="0">
                <a:solidFill>
                  <a:schemeClr val="bg1"/>
                </a:solidFill>
              </a:rPr>
              <a:t>4</a:t>
            </a:r>
            <a:endParaRPr lang="en-US" sz="1467" dirty="0"/>
          </a:p>
        </p:txBody>
      </p:sp>
      <p:sp>
        <p:nvSpPr>
          <p:cNvPr id="17" name="b head 3"/>
          <p:cNvSpPr txBox="1"/>
          <p:nvPr/>
        </p:nvSpPr>
        <p:spPr>
          <a:xfrm>
            <a:off x="6888480" y="2596896"/>
            <a:ext cx="4693920" cy="390144"/>
          </a:xfrm>
          <a:prstGeom prst="rect">
            <a:avLst/>
          </a:prstGeom>
          <a:noFill/>
          <a:ln/>
        </p:spPr>
        <p:txBody>
          <a:bodyPr wrap="square" lIns="0" tIns="0" rIns="0" bIns="0" rtlCol="0" anchor="ctr"/>
          <a:lstStyle/>
          <a:p>
            <a:r>
              <a:rPr lang="en-US" sz="1667" b="1" dirty="0"/>
              <a:t>Two-arm BP, SpO₂, pulsus</a:t>
            </a:r>
            <a:endParaRPr lang="en-US" sz="1667" dirty="0"/>
          </a:p>
        </p:txBody>
      </p:sp>
      <p:sp>
        <p:nvSpPr>
          <p:cNvPr id="18" name="b body 3"/>
          <p:cNvSpPr txBox="1"/>
          <p:nvPr/>
        </p:nvSpPr>
        <p:spPr>
          <a:xfrm>
            <a:off x="6888480" y="2999232"/>
            <a:ext cx="4693920" cy="670560"/>
          </a:xfrm>
          <a:prstGeom prst="rect">
            <a:avLst/>
          </a:prstGeom>
          <a:noFill/>
          <a:ln/>
        </p:spPr>
        <p:txBody>
          <a:bodyPr wrap="square" lIns="0" tIns="0" rIns="0" bIns="0" rtlCol="0" anchor="t"/>
          <a:lstStyle/>
          <a:p>
            <a:r>
              <a:rPr lang="en-US" sz="1400" dirty="0">
                <a:solidFill>
                  <a:schemeClr val="tx2"/>
                </a:solidFill>
              </a:rPr>
              <a:t>The vital signs you haven't taken are the ones the ED will ask about.</a:t>
            </a:r>
            <a:endParaRPr lang="en-US" sz="1400" dirty="0"/>
          </a:p>
        </p:txBody>
      </p:sp>
      <p:sp>
        <p:nvSpPr>
          <p:cNvPr id="19" name="badge 5"/>
          <p:cNvSpPr/>
          <p:nvPr/>
        </p:nvSpPr>
        <p:spPr>
          <a:xfrm>
            <a:off x="609600" y="3889248"/>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20" name="badge text 5"/>
          <p:cNvSpPr txBox="1"/>
          <p:nvPr/>
        </p:nvSpPr>
        <p:spPr>
          <a:xfrm>
            <a:off x="609600" y="3889248"/>
            <a:ext cx="487680" cy="487680"/>
          </a:xfrm>
          <a:prstGeom prst="rect">
            <a:avLst/>
          </a:prstGeom>
          <a:noFill/>
          <a:ln/>
        </p:spPr>
        <p:txBody>
          <a:bodyPr wrap="square" lIns="0" tIns="0" rIns="0" bIns="0" rtlCol="0" anchor="ctr"/>
          <a:lstStyle/>
          <a:p>
            <a:pPr algn="ctr"/>
            <a:r>
              <a:rPr lang="en-US" sz="1467" b="1" dirty="0">
                <a:solidFill>
                  <a:schemeClr val="bg1"/>
                </a:solidFill>
              </a:rPr>
              <a:t>5</a:t>
            </a:r>
            <a:endParaRPr lang="en-US" sz="1467" dirty="0"/>
          </a:p>
        </p:txBody>
      </p:sp>
      <p:sp>
        <p:nvSpPr>
          <p:cNvPr id="21" name="b head 4"/>
          <p:cNvSpPr txBox="1"/>
          <p:nvPr/>
        </p:nvSpPr>
        <p:spPr>
          <a:xfrm>
            <a:off x="1280160" y="3791712"/>
            <a:ext cx="4693920" cy="390144"/>
          </a:xfrm>
          <a:prstGeom prst="rect">
            <a:avLst/>
          </a:prstGeom>
          <a:noFill/>
          <a:ln/>
        </p:spPr>
        <p:txBody>
          <a:bodyPr wrap="square" lIns="0" tIns="0" rIns="0" bIns="0" rtlCol="0" anchor="ctr"/>
          <a:lstStyle/>
          <a:p>
            <a:r>
              <a:rPr lang="en-US" sz="1667" b="1" dirty="0"/>
              <a:t>Oxygen only if SpO₂ &lt; 90%</a:t>
            </a:r>
            <a:endParaRPr lang="en-US" sz="1667" dirty="0"/>
          </a:p>
        </p:txBody>
      </p:sp>
      <p:sp>
        <p:nvSpPr>
          <p:cNvPr id="22" name="b body 4"/>
          <p:cNvSpPr txBox="1"/>
          <p:nvPr/>
        </p:nvSpPr>
        <p:spPr>
          <a:xfrm>
            <a:off x="1280160" y="4194048"/>
            <a:ext cx="4693920" cy="670560"/>
          </a:xfrm>
          <a:prstGeom prst="rect">
            <a:avLst/>
          </a:prstGeom>
          <a:noFill/>
          <a:ln/>
        </p:spPr>
        <p:txBody>
          <a:bodyPr wrap="square" lIns="0" tIns="0" rIns="0" bIns="0" rtlCol="0" anchor="t"/>
          <a:lstStyle/>
          <a:p>
            <a:r>
              <a:rPr lang="en-US" sz="1400" dirty="0">
                <a:solidFill>
                  <a:schemeClr val="tx2"/>
                </a:solidFill>
              </a:rPr>
              <a:t>Hyperoxia harms in ACS (AVOID, DETO2X).</a:t>
            </a:r>
            <a:endParaRPr lang="en-US" sz="1400" dirty="0"/>
          </a:p>
        </p:txBody>
      </p:sp>
      <p:sp>
        <p:nvSpPr>
          <p:cNvPr id="23" name="badge 6"/>
          <p:cNvSpPr/>
          <p:nvPr/>
        </p:nvSpPr>
        <p:spPr>
          <a:xfrm>
            <a:off x="6217920" y="3889248"/>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24" name="badge text 6"/>
          <p:cNvSpPr txBox="1"/>
          <p:nvPr/>
        </p:nvSpPr>
        <p:spPr>
          <a:xfrm>
            <a:off x="6217920" y="3889248"/>
            <a:ext cx="487680" cy="487680"/>
          </a:xfrm>
          <a:prstGeom prst="rect">
            <a:avLst/>
          </a:prstGeom>
          <a:noFill/>
          <a:ln/>
        </p:spPr>
        <p:txBody>
          <a:bodyPr wrap="square" lIns="0" tIns="0" rIns="0" bIns="0" rtlCol="0" anchor="ctr"/>
          <a:lstStyle/>
          <a:p>
            <a:pPr algn="ctr"/>
            <a:r>
              <a:rPr lang="en-US" sz="1467" b="1" dirty="0">
                <a:solidFill>
                  <a:schemeClr val="bg1"/>
                </a:solidFill>
              </a:rPr>
              <a:t>6</a:t>
            </a:r>
            <a:endParaRPr lang="en-US" sz="1467" dirty="0"/>
          </a:p>
        </p:txBody>
      </p:sp>
      <p:sp>
        <p:nvSpPr>
          <p:cNvPr id="25" name="b head 5"/>
          <p:cNvSpPr txBox="1"/>
          <p:nvPr/>
        </p:nvSpPr>
        <p:spPr>
          <a:xfrm>
            <a:off x="6888480" y="3791712"/>
            <a:ext cx="4693920" cy="390144"/>
          </a:xfrm>
          <a:prstGeom prst="rect">
            <a:avLst/>
          </a:prstGeom>
          <a:noFill/>
          <a:ln/>
        </p:spPr>
        <p:txBody>
          <a:bodyPr wrap="square" lIns="0" tIns="0" rIns="0" bIns="0" rtlCol="0" anchor="ctr"/>
          <a:lstStyle/>
          <a:p>
            <a:r>
              <a:rPr lang="en-US" sz="1667" b="1" dirty="0"/>
              <a:t>Nitro SL if SBP &gt; 100</a:t>
            </a:r>
            <a:endParaRPr lang="en-US" sz="1667" dirty="0"/>
          </a:p>
        </p:txBody>
      </p:sp>
      <p:sp>
        <p:nvSpPr>
          <p:cNvPr id="26" name="b body 5"/>
          <p:cNvSpPr txBox="1"/>
          <p:nvPr/>
        </p:nvSpPr>
        <p:spPr>
          <a:xfrm>
            <a:off x="6888480" y="4194048"/>
            <a:ext cx="4693920" cy="670560"/>
          </a:xfrm>
          <a:prstGeom prst="rect">
            <a:avLst/>
          </a:prstGeom>
          <a:noFill/>
          <a:ln/>
        </p:spPr>
        <p:txBody>
          <a:bodyPr wrap="square" lIns="0" tIns="0" rIns="0" bIns="0" rtlCol="0" anchor="t"/>
          <a:lstStyle/>
          <a:p>
            <a:r>
              <a:rPr lang="en-US" sz="1400" dirty="0">
                <a:solidFill>
                  <a:schemeClr val="tx2"/>
                </a:solidFill>
              </a:rPr>
              <a:t>No PDE5 inhibitor in 24–48 h; caution with inferior/RV pattern. Relief means nothing diagnostically.</a:t>
            </a:r>
            <a:endParaRPr lang="en-US" sz="1400" dirty="0"/>
          </a:p>
        </p:txBody>
      </p:sp>
      <p:sp>
        <p:nvSpPr>
          <p:cNvPr id="27" name="badge 7"/>
          <p:cNvSpPr/>
          <p:nvPr/>
        </p:nvSpPr>
        <p:spPr>
          <a:xfrm>
            <a:off x="609600" y="5084064"/>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28" name="badge text 7"/>
          <p:cNvSpPr txBox="1"/>
          <p:nvPr/>
        </p:nvSpPr>
        <p:spPr>
          <a:xfrm>
            <a:off x="609600" y="5084064"/>
            <a:ext cx="487680" cy="487680"/>
          </a:xfrm>
          <a:prstGeom prst="rect">
            <a:avLst/>
          </a:prstGeom>
          <a:noFill/>
          <a:ln/>
        </p:spPr>
        <p:txBody>
          <a:bodyPr wrap="square" lIns="0" tIns="0" rIns="0" bIns="0" rtlCol="0" anchor="ctr"/>
          <a:lstStyle/>
          <a:p>
            <a:pPr algn="ctr"/>
            <a:r>
              <a:rPr lang="en-US" sz="1467" b="1" dirty="0">
                <a:solidFill>
                  <a:schemeClr val="bg1"/>
                </a:solidFill>
              </a:rPr>
              <a:t>7</a:t>
            </a:r>
            <a:endParaRPr lang="en-US" sz="1467" dirty="0"/>
          </a:p>
        </p:txBody>
      </p:sp>
      <p:sp>
        <p:nvSpPr>
          <p:cNvPr id="29" name="b head 6"/>
          <p:cNvSpPr txBox="1"/>
          <p:nvPr/>
        </p:nvSpPr>
        <p:spPr>
          <a:xfrm>
            <a:off x="1280160" y="4986528"/>
            <a:ext cx="4693920" cy="390144"/>
          </a:xfrm>
          <a:prstGeom prst="rect">
            <a:avLst/>
          </a:prstGeom>
          <a:noFill/>
          <a:ln/>
        </p:spPr>
        <p:txBody>
          <a:bodyPr wrap="square" lIns="0" tIns="0" rIns="0" bIns="0" rtlCol="0" anchor="ctr"/>
          <a:lstStyle/>
          <a:p>
            <a:r>
              <a:rPr lang="en-US" sz="1667" b="1" dirty="0"/>
              <a:t>IV access if you can; AED in the room</a:t>
            </a:r>
            <a:endParaRPr lang="en-US" sz="1667" dirty="0"/>
          </a:p>
        </p:txBody>
      </p:sp>
      <p:sp>
        <p:nvSpPr>
          <p:cNvPr id="30" name="b body 6"/>
          <p:cNvSpPr txBox="1"/>
          <p:nvPr/>
        </p:nvSpPr>
        <p:spPr>
          <a:xfrm>
            <a:off x="1280160" y="5388864"/>
            <a:ext cx="4693920" cy="670560"/>
          </a:xfrm>
          <a:prstGeom prst="rect">
            <a:avLst/>
          </a:prstGeom>
          <a:noFill/>
          <a:ln/>
        </p:spPr>
        <p:txBody>
          <a:bodyPr wrap="square" lIns="0" tIns="0" rIns="0" bIns="0" rtlCol="0" anchor="t"/>
          <a:lstStyle/>
          <a:p>
            <a:r>
              <a:rPr lang="en-US" sz="1400" dirty="0">
                <a:solidFill>
                  <a:schemeClr val="tx2"/>
                </a:solidFill>
              </a:rPr>
              <a:t>First-hour VF is the thing the ambulance ride prevents.</a:t>
            </a:r>
            <a:endParaRPr lang="en-US" sz="1400" dirty="0"/>
          </a:p>
        </p:txBody>
      </p:sp>
      <p:sp>
        <p:nvSpPr>
          <p:cNvPr id="31" name="badge 8"/>
          <p:cNvSpPr/>
          <p:nvPr/>
        </p:nvSpPr>
        <p:spPr>
          <a:xfrm>
            <a:off x="6217920" y="5084064"/>
            <a:ext cx="487680" cy="487680"/>
          </a:xfrm>
          <a:prstGeom prst="ellipse">
            <a:avLst/>
          </a:prstGeom>
          <a:solidFill>
            <a:srgbClr val="C8102E"/>
          </a:solidFill>
          <a:ln w="12700">
            <a:solidFill>
              <a:srgbClr val="C8102E"/>
            </a:solidFill>
            <a:prstDash val="solid"/>
          </a:ln>
        </p:spPr>
        <p:txBody>
          <a:bodyPr/>
          <a:lstStyle/>
          <a:p>
            <a:endParaRPr lang="en-US" sz="2400"/>
          </a:p>
        </p:txBody>
      </p:sp>
      <p:sp>
        <p:nvSpPr>
          <p:cNvPr id="32" name="badge text 8"/>
          <p:cNvSpPr txBox="1"/>
          <p:nvPr/>
        </p:nvSpPr>
        <p:spPr>
          <a:xfrm>
            <a:off x="6217920" y="5084064"/>
            <a:ext cx="487680" cy="487680"/>
          </a:xfrm>
          <a:prstGeom prst="rect">
            <a:avLst/>
          </a:prstGeom>
          <a:noFill/>
          <a:ln/>
        </p:spPr>
        <p:txBody>
          <a:bodyPr wrap="square" lIns="0" tIns="0" rIns="0" bIns="0" rtlCol="0" anchor="ctr"/>
          <a:lstStyle/>
          <a:p>
            <a:pPr algn="ctr"/>
            <a:r>
              <a:rPr lang="en-US" sz="1467" b="1" dirty="0">
                <a:solidFill>
                  <a:schemeClr val="bg1"/>
                </a:solidFill>
              </a:rPr>
              <a:t>8</a:t>
            </a:r>
            <a:endParaRPr lang="en-US" sz="1467" dirty="0"/>
          </a:p>
        </p:txBody>
      </p:sp>
      <p:sp>
        <p:nvSpPr>
          <p:cNvPr id="33" name="b head 7"/>
          <p:cNvSpPr txBox="1"/>
          <p:nvPr/>
        </p:nvSpPr>
        <p:spPr>
          <a:xfrm>
            <a:off x="6888480" y="4986528"/>
            <a:ext cx="4693920" cy="390144"/>
          </a:xfrm>
          <a:prstGeom prst="rect">
            <a:avLst/>
          </a:prstGeom>
          <a:noFill/>
          <a:ln/>
        </p:spPr>
        <p:txBody>
          <a:bodyPr wrap="square" lIns="0" tIns="0" rIns="0" bIns="0" rtlCol="0" anchor="ctr"/>
          <a:lstStyle/>
          <a:p>
            <a:r>
              <a:rPr lang="en-US" sz="1667" b="1" dirty="0"/>
              <a:t>Hand-off</a:t>
            </a:r>
            <a:endParaRPr lang="en-US" sz="1667" dirty="0"/>
          </a:p>
        </p:txBody>
      </p:sp>
      <p:sp>
        <p:nvSpPr>
          <p:cNvPr id="34" name="b body 7"/>
          <p:cNvSpPr txBox="1"/>
          <p:nvPr/>
        </p:nvSpPr>
        <p:spPr>
          <a:xfrm>
            <a:off x="6888480" y="5388864"/>
            <a:ext cx="4693920" cy="670560"/>
          </a:xfrm>
          <a:prstGeom prst="rect">
            <a:avLst/>
          </a:prstGeom>
          <a:noFill/>
          <a:ln/>
        </p:spPr>
        <p:txBody>
          <a:bodyPr wrap="square" lIns="0" tIns="0" rIns="0" bIns="0" rtlCol="0" anchor="t"/>
          <a:lstStyle/>
          <a:p>
            <a:r>
              <a:rPr lang="en-US" sz="1400" dirty="0">
                <a:solidFill>
                  <a:schemeClr val="tx2"/>
                </a:solidFill>
              </a:rPr>
              <a:t>One-line story: onset, VS, ECG read, meds given, your leading concern.</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635440-25A2-7966-8E33-76A7BD848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9670E-5C56-DB43-D369-032583089EEA}"/>
              </a:ext>
            </a:extLst>
          </p:cNvPr>
          <p:cNvSpPr>
            <a:spLocks noGrp="1"/>
          </p:cNvSpPr>
          <p:nvPr>
            <p:ph type="title" idx="100"/>
          </p:nvPr>
        </p:nvSpPr>
        <p:spPr>
          <a:xfrm>
            <a:off x="609600" y="2206752"/>
            <a:ext cx="10972800" cy="914400"/>
          </a:xfrm>
        </p:spPr>
        <p:txBody>
          <a:bodyPr>
            <a:normAutofit/>
          </a:bodyPr>
          <a:lstStyle/>
          <a:p>
            <a:pPr algn="ctr"/>
            <a:r>
              <a:rPr lang="en-US" sz="4400" dirty="0">
                <a:solidFill>
                  <a:srgbClr val="005EB8"/>
                </a:solidFill>
              </a:rPr>
              <a:t>Stay or Go?</a:t>
            </a:r>
          </a:p>
        </p:txBody>
      </p:sp>
      <p:sp useBgFill="1">
        <p:nvSpPr>
          <p:cNvPr id="3" name="TextBox 2">
            <a:extLst>
              <a:ext uri="{FF2B5EF4-FFF2-40B4-BE49-F238E27FC236}">
                <a16:creationId xmlns:a16="http://schemas.microsoft.com/office/drawing/2014/main" id="{D6070B60-52B2-50E1-E4B1-B140A50CEC69}"/>
              </a:ext>
            </a:extLst>
          </p:cNvPr>
          <p:cNvSpPr txBox="1"/>
          <p:nvPr/>
        </p:nvSpPr>
        <p:spPr>
          <a:xfrm>
            <a:off x="2517648" y="3564595"/>
            <a:ext cx="7156704" cy="523220"/>
          </a:xfrm>
          <a:prstGeom prst="rect">
            <a:avLst/>
          </a:prstGeom>
        </p:spPr>
        <p:txBody>
          <a:bodyPr wrap="square" rtlCol="0">
            <a:spAutoFit/>
          </a:bodyPr>
          <a:lstStyle/>
          <a:p>
            <a:pPr algn="ctr"/>
            <a:r>
              <a:rPr lang="en-US" sz="2800" dirty="0"/>
              <a:t>Three Cases to Review</a:t>
            </a:r>
          </a:p>
        </p:txBody>
      </p:sp>
    </p:spTree>
    <p:extLst>
      <p:ext uri="{BB962C8B-B14F-4D97-AF65-F5344CB8AC3E}">
        <p14:creationId xmlns:p14="http://schemas.microsoft.com/office/powerpoint/2010/main" val="1539051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Case 1: the 'indigestion' that climbs stairs</a:t>
            </a:r>
          </a:p>
        </p:txBody>
      </p:sp>
      <p:sp>
        <p:nvSpPr>
          <p:cNvPr id="3" name="case box"/>
          <p:cNvSpPr/>
          <p:nvPr/>
        </p:nvSpPr>
        <p:spPr>
          <a:xfrm>
            <a:off x="609600" y="1402080"/>
            <a:ext cx="7559040" cy="4042756"/>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4" name="case text"/>
          <p:cNvSpPr txBox="1"/>
          <p:nvPr/>
        </p:nvSpPr>
        <p:spPr>
          <a:xfrm>
            <a:off x="914400" y="1584960"/>
            <a:ext cx="7010400" cy="4511040"/>
          </a:xfrm>
          <a:prstGeom prst="rect">
            <a:avLst/>
          </a:prstGeom>
          <a:noFill/>
          <a:ln/>
        </p:spPr>
        <p:txBody>
          <a:bodyPr wrap="square" lIns="0" tIns="0" rIns="0" bIns="0" rtlCol="0" anchor="t"/>
          <a:lstStyle/>
          <a:p>
            <a:pPr>
              <a:spcAft>
                <a:spcPts val="800"/>
              </a:spcAft>
            </a:pPr>
            <a:r>
              <a:rPr lang="en-US" sz="1667" dirty="0"/>
              <a:t>58-year-old woman, type 2 diabetes, hypertension, never-smoker. Comes in for a 'medication refill' and mentions two days of intermittent upper-abdominal 'indigestion' and unusual fatigue.</a:t>
            </a:r>
          </a:p>
          <a:p>
            <a:pPr>
              <a:spcAft>
                <a:spcPts val="800"/>
              </a:spcAft>
            </a:pPr>
            <a:r>
              <a:rPr lang="en-US" sz="1667" dirty="0"/>
              <a:t>It's happened 4–5 times, each 10–15 minutes, twice while carrying laundry upstairs, resolved with rest. Last episode ~6 hours ago. Pain-free now. Tums 'helped a little.'</a:t>
            </a:r>
          </a:p>
          <a:p>
            <a:pPr>
              <a:spcAft>
                <a:spcPts val="800"/>
              </a:spcAft>
            </a:pPr>
            <a:r>
              <a:rPr lang="en-US" sz="1667" dirty="0"/>
              <a:t>VS: BP 138/84 both arms, HR 76, SpO₂ 98%, afebrile. Exam: mildly tender at the left costochondral junctions that 'sort of' reproduces it. Lungs clear, no murmur.</a:t>
            </a:r>
          </a:p>
          <a:p>
            <a:pPr>
              <a:spcAft>
                <a:spcPts val="800"/>
              </a:spcAft>
            </a:pPr>
            <a:r>
              <a:rPr lang="en-US" sz="1667" dirty="0"/>
              <a:t>ECG: NSR, biphasic T waves in V2–V3, no ST elevation, no Q waves. Her ECG from 2 years ago: normal.</a:t>
            </a:r>
          </a:p>
          <a:p>
            <a:pPr>
              <a:spcAft>
                <a:spcPts val="800"/>
              </a:spcAft>
            </a:pPr>
            <a:r>
              <a:rPr lang="en-US" sz="1667" dirty="0"/>
              <a:t>Marburg score: exertional (+1), assumes cardiac? 'No, I think it's my stomach' (0), reproducible (0), age/sex &lt;65 (0), no vascular disease (0) = 1.</a:t>
            </a:r>
          </a:p>
        </p:txBody>
      </p:sp>
      <p:sp>
        <p:nvSpPr>
          <p:cNvPr id="5" name="vote"/>
          <p:cNvSpPr txBox="1"/>
          <p:nvPr/>
        </p:nvSpPr>
        <p:spPr>
          <a:xfrm>
            <a:off x="8534400" y="1584960"/>
            <a:ext cx="3048000" cy="487680"/>
          </a:xfrm>
          <a:prstGeom prst="rect">
            <a:avLst/>
          </a:prstGeom>
          <a:noFill/>
          <a:ln/>
        </p:spPr>
        <p:txBody>
          <a:bodyPr wrap="square" lIns="0" tIns="0" rIns="0" bIns="0" rtlCol="0" anchor="ctr"/>
          <a:lstStyle/>
          <a:p>
            <a:r>
              <a:rPr lang="en-US" sz="1733" b="1" dirty="0"/>
              <a:t>Vote in the chat:</a:t>
            </a:r>
            <a:endParaRPr lang="en-US" sz="1733" dirty="0"/>
          </a:p>
        </p:txBody>
      </p:sp>
      <p:sp>
        <p:nvSpPr>
          <p:cNvPr id="6" name="stamp STAY"/>
          <p:cNvSpPr/>
          <p:nvPr/>
        </p:nvSpPr>
        <p:spPr>
          <a:xfrm rot="-240000">
            <a:off x="8778240" y="2316480"/>
            <a:ext cx="2438400" cy="512064"/>
          </a:xfrm>
          <a:prstGeom prst="roundRect">
            <a:avLst>
              <a:gd name="adj" fmla="val 19048"/>
            </a:avLst>
          </a:prstGeom>
          <a:solidFill>
            <a:srgbClr val="FFFFFF"/>
          </a:solidFill>
          <a:ln w="28575">
            <a:solidFill>
              <a:srgbClr val="2E7D5B"/>
            </a:solidFill>
            <a:prstDash val="solid"/>
          </a:ln>
        </p:spPr>
        <p:txBody>
          <a:bodyPr/>
          <a:lstStyle/>
          <a:p>
            <a:endParaRPr lang="en-US" sz="2400"/>
          </a:p>
        </p:txBody>
      </p:sp>
      <p:sp>
        <p:nvSpPr>
          <p:cNvPr id="7" name="stamp text STAY"/>
          <p:cNvSpPr txBox="1"/>
          <p:nvPr/>
        </p:nvSpPr>
        <p:spPr>
          <a:xfrm rot="-240000">
            <a:off x="8778240" y="2316480"/>
            <a:ext cx="2438400" cy="512064"/>
          </a:xfrm>
          <a:prstGeom prst="rect">
            <a:avLst/>
          </a:prstGeom>
          <a:noFill/>
          <a:ln/>
        </p:spPr>
        <p:txBody>
          <a:bodyPr wrap="square" lIns="0" tIns="0" rIns="0" bIns="0" rtlCol="0" anchor="ctr"/>
          <a:lstStyle/>
          <a:p>
            <a:pPr algn="ctr"/>
            <a:r>
              <a:rPr lang="en-US" sz="1867" b="1" kern="0" spc="267" dirty="0">
                <a:solidFill>
                  <a:srgbClr val="2E7D5B"/>
                </a:solidFill>
              </a:rPr>
              <a:t>STAY</a:t>
            </a:r>
            <a:endParaRPr lang="en-US" sz="1867" dirty="0"/>
          </a:p>
        </p:txBody>
      </p:sp>
      <p:sp>
        <p:nvSpPr>
          <p:cNvPr id="8" name="stamp GO"/>
          <p:cNvSpPr/>
          <p:nvPr/>
        </p:nvSpPr>
        <p:spPr>
          <a:xfrm rot="-240000">
            <a:off x="8778240" y="3169920"/>
            <a:ext cx="2438400" cy="512064"/>
          </a:xfrm>
          <a:prstGeom prst="roundRect">
            <a:avLst>
              <a:gd name="adj" fmla="val 19048"/>
            </a:avLst>
          </a:prstGeom>
          <a:solidFill>
            <a:srgbClr val="FFFFFF"/>
          </a:solidFill>
          <a:ln w="28575">
            <a:solidFill>
              <a:srgbClr val="C8102E"/>
            </a:solidFill>
            <a:prstDash val="solid"/>
          </a:ln>
        </p:spPr>
        <p:txBody>
          <a:bodyPr/>
          <a:lstStyle/>
          <a:p>
            <a:endParaRPr lang="en-US" sz="2400"/>
          </a:p>
        </p:txBody>
      </p:sp>
      <p:sp>
        <p:nvSpPr>
          <p:cNvPr id="9" name="stamp text GO"/>
          <p:cNvSpPr txBox="1"/>
          <p:nvPr/>
        </p:nvSpPr>
        <p:spPr>
          <a:xfrm rot="-240000">
            <a:off x="8778240" y="3169920"/>
            <a:ext cx="2438400" cy="512064"/>
          </a:xfrm>
          <a:prstGeom prst="rect">
            <a:avLst/>
          </a:prstGeom>
          <a:noFill/>
          <a:ln/>
        </p:spPr>
        <p:txBody>
          <a:bodyPr wrap="square" lIns="0" tIns="0" rIns="0" bIns="0" rtlCol="0" anchor="ctr"/>
          <a:lstStyle/>
          <a:p>
            <a:pPr algn="ctr"/>
            <a:r>
              <a:rPr lang="en-US" sz="1867" b="1" kern="0" spc="267" dirty="0">
                <a:solidFill>
                  <a:srgbClr val="C8102E"/>
                </a:solidFill>
              </a:rPr>
              <a:t>GO</a:t>
            </a:r>
            <a:endParaRPr lang="en-US" sz="1867"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r>
              <a:rPr lang="en-US" dirty="0">
                <a:solidFill>
                  <a:srgbClr val="005EB8"/>
                </a:solidFill>
              </a:rPr>
              <a:t>Case 1:  the verdict</a:t>
            </a:r>
          </a:p>
        </p:txBody>
      </p:sp>
      <p:sp>
        <p:nvSpPr>
          <p:cNvPr id="3" name="stamp GO"/>
          <p:cNvSpPr/>
          <p:nvPr/>
        </p:nvSpPr>
        <p:spPr>
          <a:xfrm rot="-240000">
            <a:off x="9022080" y="426720"/>
            <a:ext cx="2560320" cy="512064"/>
          </a:xfrm>
          <a:prstGeom prst="roundRect">
            <a:avLst>
              <a:gd name="adj" fmla="val 19048"/>
            </a:avLst>
          </a:prstGeom>
          <a:solidFill>
            <a:srgbClr val="FFFFFF"/>
          </a:solidFill>
          <a:ln w="28575">
            <a:solidFill>
              <a:srgbClr val="C8102E"/>
            </a:solidFill>
            <a:prstDash val="solid"/>
          </a:ln>
        </p:spPr>
        <p:txBody>
          <a:bodyPr/>
          <a:lstStyle/>
          <a:p>
            <a:endParaRPr lang="en-US" sz="2400"/>
          </a:p>
        </p:txBody>
      </p:sp>
      <p:sp>
        <p:nvSpPr>
          <p:cNvPr id="4" name="stamp text GO"/>
          <p:cNvSpPr txBox="1"/>
          <p:nvPr/>
        </p:nvSpPr>
        <p:spPr>
          <a:xfrm rot="-240000">
            <a:off x="9022080" y="426720"/>
            <a:ext cx="2560320" cy="512064"/>
          </a:xfrm>
          <a:prstGeom prst="rect">
            <a:avLst/>
          </a:prstGeom>
          <a:noFill/>
          <a:ln/>
        </p:spPr>
        <p:txBody>
          <a:bodyPr wrap="square" lIns="0" tIns="0" rIns="0" bIns="0" rtlCol="0" anchor="ctr"/>
          <a:lstStyle/>
          <a:p>
            <a:pPr algn="ctr"/>
            <a:r>
              <a:rPr lang="en-US" sz="1867" b="1" kern="0" spc="267" dirty="0">
                <a:solidFill>
                  <a:srgbClr val="C8102E"/>
                </a:solidFill>
              </a:rPr>
              <a:t>GO</a:t>
            </a:r>
            <a:endParaRPr lang="en-US" sz="1867" dirty="0"/>
          </a:p>
        </p:txBody>
      </p:sp>
      <p:sp>
        <p:nvSpPr>
          <p:cNvPr id="5" name="verdict head"/>
          <p:cNvSpPr txBox="1"/>
          <p:nvPr/>
        </p:nvSpPr>
        <p:spPr>
          <a:xfrm>
            <a:off x="609600" y="1402080"/>
            <a:ext cx="10972800" cy="609600"/>
          </a:xfrm>
          <a:prstGeom prst="rect">
            <a:avLst/>
          </a:prstGeom>
          <a:noFill/>
          <a:ln/>
        </p:spPr>
        <p:txBody>
          <a:bodyPr wrap="square" lIns="0" tIns="0" rIns="0" bIns="0" rtlCol="0" anchor="ctr"/>
          <a:lstStyle/>
          <a:p>
            <a:r>
              <a:rPr lang="en-US" sz="2000" b="1" dirty="0">
                <a:solidFill>
                  <a:srgbClr val="C8102E"/>
                </a:solidFill>
              </a:rPr>
              <a:t>ED today- This is Wellens syndrome.</a:t>
            </a:r>
            <a:endParaRPr lang="en-US" sz="2000" dirty="0"/>
          </a:p>
        </p:txBody>
      </p:sp>
      <p:sp>
        <p:nvSpPr>
          <p:cNvPr id="6" name="card What pulled you the wrong way"/>
          <p:cNvSpPr/>
          <p:nvPr/>
        </p:nvSpPr>
        <p:spPr>
          <a:xfrm>
            <a:off x="609600" y="2133600"/>
            <a:ext cx="5364480" cy="3322320"/>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7" name="card head What pulled you the wrong way"/>
          <p:cNvSpPr txBox="1"/>
          <p:nvPr/>
        </p:nvSpPr>
        <p:spPr>
          <a:xfrm>
            <a:off x="829056" y="2279904"/>
            <a:ext cx="4925568" cy="438912"/>
          </a:xfrm>
          <a:prstGeom prst="rect">
            <a:avLst/>
          </a:prstGeom>
          <a:noFill/>
          <a:ln/>
        </p:spPr>
        <p:txBody>
          <a:bodyPr wrap="square" lIns="0" tIns="0" rIns="0" bIns="0" rtlCol="0" anchor="ctr"/>
          <a:lstStyle/>
          <a:p>
            <a:r>
              <a:rPr lang="en-US" sz="1867" b="1" dirty="0">
                <a:solidFill>
                  <a:schemeClr val="accent1"/>
                </a:solidFill>
              </a:rPr>
              <a:t>What pulled you the wrong way</a:t>
            </a:r>
            <a:endParaRPr lang="en-US" sz="1867" dirty="0"/>
          </a:p>
        </p:txBody>
      </p:sp>
      <p:sp>
        <p:nvSpPr>
          <p:cNvPr id="8" name="card body What pulled you the wrong way"/>
          <p:cNvSpPr txBox="1"/>
          <p:nvPr/>
        </p:nvSpPr>
        <p:spPr>
          <a:xfrm>
            <a:off x="82905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Marburg = 1 — but Marburg is only valid with a normal, unchanged ECG. The ECG disqualifies the score before you add it up</a:t>
            </a:r>
          </a:p>
          <a:p>
            <a:pPr marL="457189" indent="-457189">
              <a:spcAft>
                <a:spcPts val="400"/>
              </a:spcAft>
              <a:buSzPct val="100000"/>
              <a:buChar char="•"/>
            </a:pPr>
            <a:r>
              <a:rPr lang="en-US" sz="1467" dirty="0"/>
              <a:t>Reproducible tenderness: LR 0.2–0.4, not zero. </a:t>
            </a:r>
          </a:p>
          <a:p>
            <a:pPr marL="457189" indent="-457189">
              <a:spcAft>
                <a:spcPts val="400"/>
              </a:spcAft>
              <a:buSzPct val="100000"/>
              <a:buChar char="•"/>
            </a:pPr>
            <a:r>
              <a:rPr lang="en-US" sz="1467" dirty="0"/>
              <a:t>'Tums helped': LR ≈ 1. GI cocktail response is not a test</a:t>
            </a:r>
          </a:p>
          <a:p>
            <a:pPr marL="457189" indent="-457189">
              <a:spcAft>
                <a:spcPts val="400"/>
              </a:spcAft>
              <a:buSzPct val="100000"/>
              <a:buChar char="•"/>
            </a:pPr>
            <a:r>
              <a:rPr lang="en-US" sz="1467" dirty="0"/>
              <a:t>Pain-free for 6 hours: this is the Wellens window — the LAD has reperfused for now</a:t>
            </a:r>
          </a:p>
          <a:p>
            <a:pPr marL="457189" indent="-457189">
              <a:spcAft>
                <a:spcPts val="400"/>
              </a:spcAft>
              <a:buSzPct val="100000"/>
              <a:buChar char="•"/>
            </a:pPr>
            <a:r>
              <a:rPr lang="en-US" sz="1467" dirty="0"/>
              <a:t>'Indigestion' + fatigue in a diabetic woman is the textbook anginal equivalent</a:t>
            </a:r>
          </a:p>
        </p:txBody>
      </p:sp>
      <p:sp>
        <p:nvSpPr>
          <p:cNvPr id="9" name="card What should have decided it"/>
          <p:cNvSpPr/>
          <p:nvPr/>
        </p:nvSpPr>
        <p:spPr>
          <a:xfrm>
            <a:off x="6217920" y="2133600"/>
            <a:ext cx="5364480" cy="3322320"/>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0" name="card head What should have decided it"/>
          <p:cNvSpPr txBox="1"/>
          <p:nvPr/>
        </p:nvSpPr>
        <p:spPr>
          <a:xfrm>
            <a:off x="6437376" y="2279904"/>
            <a:ext cx="4925568" cy="438912"/>
          </a:xfrm>
          <a:prstGeom prst="rect">
            <a:avLst/>
          </a:prstGeom>
          <a:noFill/>
          <a:ln/>
        </p:spPr>
        <p:txBody>
          <a:bodyPr wrap="square" lIns="0" tIns="0" rIns="0" bIns="0" rtlCol="0" anchor="ctr"/>
          <a:lstStyle/>
          <a:p>
            <a:r>
              <a:rPr lang="en-US" sz="1867" b="1" dirty="0">
                <a:solidFill>
                  <a:srgbClr val="C8102E"/>
                </a:solidFill>
              </a:rPr>
              <a:t>What should have decided it</a:t>
            </a:r>
            <a:endParaRPr lang="en-US" sz="1867" dirty="0"/>
          </a:p>
        </p:txBody>
      </p:sp>
      <p:sp>
        <p:nvSpPr>
          <p:cNvPr id="11" name="card body What should have decided it"/>
          <p:cNvSpPr txBox="1"/>
          <p:nvPr/>
        </p:nvSpPr>
        <p:spPr>
          <a:xfrm>
            <a:off x="643737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NEW biphasic T waves in V2–V3 vs a normal prior ECG, in a patient with a 2-day history of exertional symptoms = Wellens Type A until cath says otherwise</a:t>
            </a:r>
          </a:p>
          <a:p>
            <a:pPr marL="457189" indent="-457189">
              <a:spcAft>
                <a:spcPts val="400"/>
              </a:spcAft>
              <a:buSzPct val="100000"/>
              <a:buChar char="•"/>
            </a:pPr>
            <a:r>
              <a:rPr lang="en-US" sz="1467" dirty="0"/>
              <a:t>Disposition: ED today; EKG-&gt;911. Aspirin 324 mg before she leaves; ECG goes with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Case 2: the sharp pain that's 'mostly better'</a:t>
            </a:r>
          </a:p>
        </p:txBody>
      </p:sp>
      <p:sp>
        <p:nvSpPr>
          <p:cNvPr id="3" name="case box"/>
          <p:cNvSpPr/>
          <p:nvPr/>
        </p:nvSpPr>
        <p:spPr>
          <a:xfrm>
            <a:off x="609600" y="1402080"/>
            <a:ext cx="7559040" cy="3870960"/>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4" name="case text"/>
          <p:cNvSpPr txBox="1"/>
          <p:nvPr/>
        </p:nvSpPr>
        <p:spPr>
          <a:xfrm>
            <a:off x="914400" y="1584960"/>
            <a:ext cx="7010400" cy="4511040"/>
          </a:xfrm>
          <a:prstGeom prst="rect">
            <a:avLst/>
          </a:prstGeom>
          <a:noFill/>
          <a:ln/>
        </p:spPr>
        <p:txBody>
          <a:bodyPr wrap="square" lIns="0" tIns="0" rIns="0" bIns="0" rtlCol="0" anchor="t"/>
          <a:lstStyle/>
          <a:p>
            <a:pPr>
              <a:spcAft>
                <a:spcPts val="800"/>
              </a:spcAft>
            </a:pPr>
            <a:r>
              <a:rPr lang="en-US" sz="1667" dirty="0"/>
              <a:t>34-year-old man, 6'3", 160 lb, smokes half a pack/day. Three days ago, while lifting a couch, sudden sharp left-sided chest pain 'like a knife', worst at the moment it started, with some shortness of breath.</a:t>
            </a:r>
          </a:p>
          <a:p>
            <a:pPr>
              <a:spcAft>
                <a:spcPts val="800"/>
              </a:spcAft>
            </a:pPr>
            <a:r>
              <a:rPr lang="en-US" sz="1667" dirty="0"/>
              <a:t>It's 'mostly better' now — a dull ache, worse with deep breaths, and he's 'a little winded' on the stairs, which he attributes to being out of shape. No cough, no hemoptysis, no leg symptoms, no travel, no surgery.</a:t>
            </a:r>
          </a:p>
          <a:p>
            <a:pPr>
              <a:spcAft>
                <a:spcPts val="800"/>
              </a:spcAft>
            </a:pPr>
            <a:r>
              <a:rPr lang="en-US" sz="1667" dirty="0"/>
              <a:t>VS: BP 124/78, HR 92, RR 16, SpO₂ 97% RA, afebrile. Exam: breath sounds equal bilaterally, no chest-wall tenderness, no crepitus, calves soft and symmetric.</a:t>
            </a:r>
          </a:p>
          <a:p>
            <a:pPr>
              <a:spcAft>
                <a:spcPts val="800"/>
              </a:spcAft>
            </a:pPr>
            <a:r>
              <a:rPr lang="en-US" sz="1667" dirty="0"/>
              <a:t>ECG: normal sinus rhythm, no abnormality. Office has no X-ray; nearest imaging is the urgent care 15 minutes away or the ED 25 minutes away.</a:t>
            </a:r>
          </a:p>
          <a:p>
            <a:pPr>
              <a:spcAft>
                <a:spcPts val="800"/>
              </a:spcAft>
            </a:pPr>
            <a:r>
              <a:rPr lang="en-US" sz="1667" dirty="0"/>
              <a:t>PERC: age &lt;50 ✓, HR &lt;100 ✓, SpO₂ ≥95 ✓, no hemoptysis ✓, no estrogen ✓, no surgery/trauma ✓, no prior VTE ✓, no leg swelling ✓ → PERC negative.</a:t>
            </a:r>
          </a:p>
        </p:txBody>
      </p:sp>
      <p:sp>
        <p:nvSpPr>
          <p:cNvPr id="5" name="vote"/>
          <p:cNvSpPr txBox="1"/>
          <p:nvPr/>
        </p:nvSpPr>
        <p:spPr>
          <a:xfrm>
            <a:off x="8534400" y="1584960"/>
            <a:ext cx="3048000" cy="487680"/>
          </a:xfrm>
          <a:prstGeom prst="rect">
            <a:avLst/>
          </a:prstGeom>
          <a:noFill/>
          <a:ln/>
        </p:spPr>
        <p:txBody>
          <a:bodyPr wrap="square" lIns="0" tIns="0" rIns="0" bIns="0" rtlCol="0" anchor="ctr"/>
          <a:lstStyle/>
          <a:p>
            <a:r>
              <a:rPr lang="en-US" sz="1733" b="1" dirty="0"/>
              <a:t>Vote in the chat:</a:t>
            </a:r>
            <a:endParaRPr lang="en-US" sz="1733" dirty="0"/>
          </a:p>
        </p:txBody>
      </p:sp>
      <p:sp>
        <p:nvSpPr>
          <p:cNvPr id="6" name="stamp STAY"/>
          <p:cNvSpPr/>
          <p:nvPr/>
        </p:nvSpPr>
        <p:spPr>
          <a:xfrm rot="-240000">
            <a:off x="8778240" y="2316480"/>
            <a:ext cx="2438400" cy="512064"/>
          </a:xfrm>
          <a:prstGeom prst="roundRect">
            <a:avLst>
              <a:gd name="adj" fmla="val 19048"/>
            </a:avLst>
          </a:prstGeom>
          <a:solidFill>
            <a:srgbClr val="FFFFFF"/>
          </a:solidFill>
          <a:ln w="28575">
            <a:solidFill>
              <a:srgbClr val="2E7D5B"/>
            </a:solidFill>
            <a:prstDash val="solid"/>
          </a:ln>
        </p:spPr>
        <p:txBody>
          <a:bodyPr/>
          <a:lstStyle/>
          <a:p>
            <a:endParaRPr lang="en-US" sz="2400"/>
          </a:p>
        </p:txBody>
      </p:sp>
      <p:sp>
        <p:nvSpPr>
          <p:cNvPr id="7" name="stamp text STAY"/>
          <p:cNvSpPr txBox="1"/>
          <p:nvPr/>
        </p:nvSpPr>
        <p:spPr>
          <a:xfrm rot="-240000">
            <a:off x="8778240" y="2316480"/>
            <a:ext cx="2438400" cy="512064"/>
          </a:xfrm>
          <a:prstGeom prst="rect">
            <a:avLst/>
          </a:prstGeom>
          <a:noFill/>
          <a:ln/>
        </p:spPr>
        <p:txBody>
          <a:bodyPr wrap="square" lIns="0" tIns="0" rIns="0" bIns="0" rtlCol="0" anchor="ctr"/>
          <a:lstStyle/>
          <a:p>
            <a:pPr algn="ctr"/>
            <a:r>
              <a:rPr lang="en-US" sz="1867" b="1" kern="0" spc="267" dirty="0">
                <a:solidFill>
                  <a:srgbClr val="2E7D5B"/>
                </a:solidFill>
              </a:rPr>
              <a:t>STAY</a:t>
            </a:r>
            <a:endParaRPr lang="en-US" sz="1867" dirty="0"/>
          </a:p>
        </p:txBody>
      </p:sp>
      <p:sp>
        <p:nvSpPr>
          <p:cNvPr id="8" name="stamp GO"/>
          <p:cNvSpPr/>
          <p:nvPr/>
        </p:nvSpPr>
        <p:spPr>
          <a:xfrm rot="-240000">
            <a:off x="8778240" y="3169920"/>
            <a:ext cx="2438400" cy="512064"/>
          </a:xfrm>
          <a:prstGeom prst="roundRect">
            <a:avLst>
              <a:gd name="adj" fmla="val 19048"/>
            </a:avLst>
          </a:prstGeom>
          <a:solidFill>
            <a:srgbClr val="FFFFFF"/>
          </a:solidFill>
          <a:ln w="28575">
            <a:solidFill>
              <a:srgbClr val="C8102E"/>
            </a:solidFill>
            <a:prstDash val="solid"/>
          </a:ln>
        </p:spPr>
        <p:txBody>
          <a:bodyPr/>
          <a:lstStyle/>
          <a:p>
            <a:endParaRPr lang="en-US" sz="2400"/>
          </a:p>
        </p:txBody>
      </p:sp>
      <p:sp>
        <p:nvSpPr>
          <p:cNvPr id="9" name="stamp text GO"/>
          <p:cNvSpPr txBox="1"/>
          <p:nvPr/>
        </p:nvSpPr>
        <p:spPr>
          <a:xfrm rot="-240000">
            <a:off x="8778240" y="3169920"/>
            <a:ext cx="2438400" cy="512064"/>
          </a:xfrm>
          <a:prstGeom prst="rect">
            <a:avLst/>
          </a:prstGeom>
          <a:noFill/>
          <a:ln/>
        </p:spPr>
        <p:txBody>
          <a:bodyPr wrap="square" lIns="0" tIns="0" rIns="0" bIns="0" rtlCol="0" anchor="ctr"/>
          <a:lstStyle/>
          <a:p>
            <a:pPr algn="ctr"/>
            <a:r>
              <a:rPr lang="en-US" sz="1867" b="1" kern="0" spc="267" dirty="0">
                <a:solidFill>
                  <a:srgbClr val="C8102E"/>
                </a:solidFill>
              </a:rPr>
              <a:t>GO</a:t>
            </a:r>
            <a:endParaRPr lang="en-US" sz="1867"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r>
              <a:rPr lang="en-US" dirty="0">
                <a:solidFill>
                  <a:srgbClr val="005EB8"/>
                </a:solidFill>
              </a:rPr>
              <a:t>Case 2: the verdict</a:t>
            </a:r>
          </a:p>
        </p:txBody>
      </p:sp>
      <p:sp>
        <p:nvSpPr>
          <p:cNvPr id="3" name="stamp GO (by car)"/>
          <p:cNvSpPr/>
          <p:nvPr/>
        </p:nvSpPr>
        <p:spPr>
          <a:xfrm rot="-240000">
            <a:off x="9022080" y="426720"/>
            <a:ext cx="2560320" cy="512064"/>
          </a:xfrm>
          <a:prstGeom prst="roundRect">
            <a:avLst>
              <a:gd name="adj" fmla="val 19048"/>
            </a:avLst>
          </a:prstGeom>
          <a:solidFill>
            <a:srgbClr val="FFFFFF"/>
          </a:solidFill>
          <a:ln w="28575">
            <a:solidFill>
              <a:srgbClr val="D6452F"/>
            </a:solidFill>
            <a:prstDash val="solid"/>
          </a:ln>
        </p:spPr>
        <p:txBody>
          <a:bodyPr/>
          <a:lstStyle/>
          <a:p>
            <a:endParaRPr lang="en-US" sz="2400"/>
          </a:p>
        </p:txBody>
      </p:sp>
      <p:sp>
        <p:nvSpPr>
          <p:cNvPr id="4" name="stamp text GO (by car)"/>
          <p:cNvSpPr txBox="1"/>
          <p:nvPr/>
        </p:nvSpPr>
        <p:spPr>
          <a:xfrm rot="-240000">
            <a:off x="9022080" y="426720"/>
            <a:ext cx="2560320" cy="512064"/>
          </a:xfrm>
          <a:prstGeom prst="rect">
            <a:avLst/>
          </a:prstGeom>
          <a:noFill/>
          <a:ln/>
        </p:spPr>
        <p:txBody>
          <a:bodyPr wrap="square" lIns="0" tIns="0" rIns="0" bIns="0" rtlCol="0" anchor="ctr"/>
          <a:lstStyle/>
          <a:p>
            <a:pPr algn="ctr"/>
            <a:r>
              <a:rPr lang="en-US" sz="1867" b="1" kern="0" spc="267" dirty="0">
                <a:solidFill>
                  <a:srgbClr val="D6452F"/>
                </a:solidFill>
              </a:rPr>
              <a:t>GO (by car)</a:t>
            </a:r>
            <a:endParaRPr lang="en-US" sz="1867" dirty="0"/>
          </a:p>
        </p:txBody>
      </p:sp>
      <p:sp>
        <p:nvSpPr>
          <p:cNvPr id="5" name="verdict head"/>
          <p:cNvSpPr txBox="1"/>
          <p:nvPr/>
        </p:nvSpPr>
        <p:spPr>
          <a:xfrm>
            <a:off x="609600" y="1402080"/>
            <a:ext cx="10972800" cy="609600"/>
          </a:xfrm>
          <a:prstGeom prst="rect">
            <a:avLst/>
          </a:prstGeom>
          <a:noFill/>
          <a:ln/>
        </p:spPr>
        <p:txBody>
          <a:bodyPr wrap="square" lIns="0" tIns="0" rIns="0" bIns="0" rtlCol="0" anchor="ctr"/>
          <a:lstStyle/>
          <a:p>
            <a:r>
              <a:rPr lang="en-US" sz="2000" b="1" dirty="0">
                <a:solidFill>
                  <a:srgbClr val="D6452F"/>
                </a:solidFill>
              </a:rPr>
              <a:t>He needs a chest XR Today- a normal exam cannot exclude a pneumothorax. PERC is the wrong tool for this question.</a:t>
            </a:r>
            <a:endParaRPr lang="en-US" sz="2000" dirty="0"/>
          </a:p>
        </p:txBody>
      </p:sp>
      <p:sp>
        <p:nvSpPr>
          <p:cNvPr id="6" name="card What pulled you the wrong way"/>
          <p:cNvSpPr/>
          <p:nvPr/>
        </p:nvSpPr>
        <p:spPr>
          <a:xfrm>
            <a:off x="609600" y="2133600"/>
            <a:ext cx="5364480" cy="3823855"/>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7" name="card head What pulled you the wrong way"/>
          <p:cNvSpPr txBox="1"/>
          <p:nvPr/>
        </p:nvSpPr>
        <p:spPr>
          <a:xfrm>
            <a:off x="829056" y="2279904"/>
            <a:ext cx="4925568" cy="438912"/>
          </a:xfrm>
          <a:prstGeom prst="rect">
            <a:avLst/>
          </a:prstGeom>
          <a:noFill/>
          <a:ln/>
        </p:spPr>
        <p:txBody>
          <a:bodyPr wrap="square" lIns="0" tIns="0" rIns="0" bIns="0" rtlCol="0" anchor="ctr"/>
          <a:lstStyle/>
          <a:p>
            <a:r>
              <a:rPr lang="en-US" sz="1867" b="1" dirty="0">
                <a:solidFill>
                  <a:schemeClr val="accent1"/>
                </a:solidFill>
              </a:rPr>
              <a:t>What pulled you the wrong way</a:t>
            </a:r>
            <a:endParaRPr lang="en-US" sz="1867" dirty="0"/>
          </a:p>
        </p:txBody>
      </p:sp>
      <p:sp>
        <p:nvSpPr>
          <p:cNvPr id="8" name="card body What pulled you the wrong way"/>
          <p:cNvSpPr txBox="1"/>
          <p:nvPr/>
        </p:nvSpPr>
        <p:spPr>
          <a:xfrm>
            <a:off x="82905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PERC answers one question — is PE excluded — and it's only valid when your gestalt is &lt;15%. It says nothing about pneumothorax</a:t>
            </a:r>
          </a:p>
          <a:p>
            <a:pPr marL="457189" indent="-457189">
              <a:spcAft>
                <a:spcPts val="400"/>
              </a:spcAft>
              <a:buSzPct val="100000"/>
              <a:buChar char="•"/>
            </a:pPr>
            <a:r>
              <a:rPr lang="en-US" sz="1467" dirty="0"/>
              <a:t>'Breath sounds equal' has ~50–75% sensitivity for PTX; a 15–20% pneumothorax routinely sounds normal</a:t>
            </a:r>
          </a:p>
          <a:p>
            <a:pPr marL="457189" indent="-457189">
              <a:spcAft>
                <a:spcPts val="400"/>
              </a:spcAft>
              <a:buSzPct val="100000"/>
              <a:buChar char="•"/>
            </a:pPr>
            <a:r>
              <a:rPr lang="en-US" sz="1467" dirty="0"/>
              <a:t>'Improving over 3 days' is the natural history of a small spontaneous PTX, not evidence against it</a:t>
            </a:r>
          </a:p>
          <a:p>
            <a:pPr marL="457189" indent="-457189">
              <a:spcAft>
                <a:spcPts val="400"/>
              </a:spcAft>
              <a:buSzPct val="100000"/>
              <a:buChar char="•"/>
            </a:pPr>
            <a:r>
              <a:rPr lang="en-US" sz="1467" dirty="0"/>
              <a:t>Mechanical onset (lifting) is a classic PSP trigger </a:t>
            </a:r>
          </a:p>
          <a:p>
            <a:pPr marL="457189" indent="-457189">
              <a:spcAft>
                <a:spcPts val="400"/>
              </a:spcAft>
              <a:buSzPct val="100000"/>
              <a:buChar char="•"/>
            </a:pPr>
            <a:r>
              <a:rPr lang="en-US" sz="1467" dirty="0"/>
              <a:t>HR 92 and 'winded on stairs' in a 34-year-old are soft but real</a:t>
            </a:r>
          </a:p>
        </p:txBody>
      </p:sp>
      <p:sp>
        <p:nvSpPr>
          <p:cNvPr id="9" name="card What should have decided it"/>
          <p:cNvSpPr/>
          <p:nvPr/>
        </p:nvSpPr>
        <p:spPr>
          <a:xfrm>
            <a:off x="6217920" y="2133600"/>
            <a:ext cx="5364480" cy="3823855"/>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0" name="card head What should have decided it"/>
          <p:cNvSpPr txBox="1"/>
          <p:nvPr/>
        </p:nvSpPr>
        <p:spPr>
          <a:xfrm>
            <a:off x="6437376" y="2279904"/>
            <a:ext cx="4925568" cy="438912"/>
          </a:xfrm>
          <a:prstGeom prst="rect">
            <a:avLst/>
          </a:prstGeom>
          <a:noFill/>
          <a:ln/>
        </p:spPr>
        <p:txBody>
          <a:bodyPr wrap="square" lIns="0" tIns="0" rIns="0" bIns="0" rtlCol="0" anchor="ctr"/>
          <a:lstStyle/>
          <a:p>
            <a:r>
              <a:rPr lang="en-US" sz="1867" b="1" dirty="0">
                <a:solidFill>
                  <a:srgbClr val="D6452F"/>
                </a:solidFill>
              </a:rPr>
              <a:t>What should have decided it</a:t>
            </a:r>
            <a:endParaRPr lang="en-US" sz="1867" dirty="0"/>
          </a:p>
        </p:txBody>
      </p:sp>
      <p:sp>
        <p:nvSpPr>
          <p:cNvPr id="11" name="card body What should have decided it"/>
          <p:cNvSpPr txBox="1"/>
          <p:nvPr/>
        </p:nvSpPr>
        <p:spPr>
          <a:xfrm>
            <a:off x="643737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Abrupt, maximal-at-onset, pleuritic + dyspnea in a tall thin young smoker: the risk for PSP is high enough that you must image today</a:t>
            </a:r>
          </a:p>
          <a:p>
            <a:pPr marL="457189" indent="-457189">
              <a:spcAft>
                <a:spcPts val="400"/>
              </a:spcAft>
              <a:buSzPct val="100000"/>
              <a:buChar char="•"/>
            </a:pPr>
            <a:r>
              <a:rPr lang="en-US" sz="1467" dirty="0"/>
              <a:t>Normal vitals → not 911; same-day CXR (upright PA ± expiratory) or POCUS, at urgent care if it's reliable, otherwise ED</a:t>
            </a:r>
          </a:p>
          <a:p>
            <a:pPr marL="457189" indent="-457189">
              <a:spcAft>
                <a:spcPts val="400"/>
              </a:spcAft>
              <a:buSzPct val="100000"/>
              <a:buChar char="•"/>
            </a:pPr>
            <a:r>
              <a:rPr lang="en-US" sz="1467" dirty="0"/>
              <a:t>If small (&lt;2 cm) and minimally symptomatic, conservative management is reasonable </a:t>
            </a:r>
          </a:p>
          <a:p>
            <a:pPr marL="457189" indent="-457189">
              <a:spcAft>
                <a:spcPts val="400"/>
              </a:spcAft>
              <a:buSzPct val="100000"/>
              <a:buChar char="•"/>
            </a:pPr>
            <a:r>
              <a:rPr lang="en-US" sz="1467" dirty="0"/>
              <a:t>Document that PE was considered and PERC-negative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r>
              <a:rPr lang="en-US" dirty="0">
                <a:solidFill>
                  <a:srgbClr val="005EB8"/>
                </a:solidFill>
              </a:rPr>
              <a:t>Case 3: the hypertensive man who feels better</a:t>
            </a:r>
          </a:p>
        </p:txBody>
      </p:sp>
      <p:sp>
        <p:nvSpPr>
          <p:cNvPr id="3" name="case box"/>
          <p:cNvSpPr/>
          <p:nvPr/>
        </p:nvSpPr>
        <p:spPr>
          <a:xfrm>
            <a:off x="609600" y="1402080"/>
            <a:ext cx="7559040" cy="4375265"/>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4" name="case text"/>
          <p:cNvSpPr txBox="1"/>
          <p:nvPr/>
        </p:nvSpPr>
        <p:spPr>
          <a:xfrm>
            <a:off x="914400" y="1584960"/>
            <a:ext cx="7010400" cy="4511040"/>
          </a:xfrm>
          <a:prstGeom prst="rect">
            <a:avLst/>
          </a:prstGeom>
          <a:noFill/>
          <a:ln/>
        </p:spPr>
        <p:txBody>
          <a:bodyPr wrap="square" lIns="0" tIns="0" rIns="0" bIns="0" rtlCol="0" anchor="t"/>
          <a:lstStyle/>
          <a:p>
            <a:pPr>
              <a:spcAft>
                <a:spcPts val="800"/>
              </a:spcAft>
            </a:pPr>
            <a:r>
              <a:rPr lang="en-US" sz="1667" dirty="0"/>
              <a:t>71-year-old man, poorly controlled hypertension (stopped amlodipine 2 months ago, 'made my ankles swell'), ex-smoker. Walked into the office 70 minutes after sudden severe anterior chest pain that started while he was moving a trash can — 'like someone hit me', 10/10 instantly.</a:t>
            </a:r>
          </a:p>
          <a:p>
            <a:pPr>
              <a:spcAft>
                <a:spcPts val="800"/>
              </a:spcAft>
            </a:pPr>
            <a:r>
              <a:rPr lang="en-US" sz="1667" dirty="0"/>
              <a:t>Now 3/10, 'mostly between my shoulder blades'. One episode of nausea. No syncope. He'd like to go home; his wife made him come.</a:t>
            </a:r>
          </a:p>
          <a:p>
            <a:pPr>
              <a:spcAft>
                <a:spcPts val="800"/>
              </a:spcAft>
            </a:pPr>
            <a:r>
              <a:rPr lang="en-US" sz="1667" dirty="0"/>
              <a:t>VS: BP 184/102 right arm; the MA repeats on the left: 156/90. HR 68, SpO₂ 97%. Exam: comfortable sitting forward, lungs clear, soft early diastolic murmur at the left sternal border that nobody has documented before. Pulses palpable ×4, maybe slightly weaker left radial. Neuro normal.</a:t>
            </a:r>
          </a:p>
          <a:p>
            <a:pPr>
              <a:spcAft>
                <a:spcPts val="800"/>
              </a:spcAft>
            </a:pPr>
            <a:r>
              <a:rPr lang="en-US" sz="1667" dirty="0"/>
              <a:t>ECG: sinus at 66, LVH with repolarization changes — 1 mm ST depression V5–V6 that looks like strain. No prior ECG available.</a:t>
            </a:r>
          </a:p>
          <a:p>
            <a:pPr>
              <a:spcAft>
                <a:spcPts val="800"/>
              </a:spcAft>
            </a:pPr>
            <a:r>
              <a:rPr lang="en-US" sz="1667" dirty="0"/>
              <a:t>Your partner says: 'Hypertensive urgency with strain pattern — give him his amlodipine back, aspirin for the possible ACS, and see him Friday.'</a:t>
            </a:r>
          </a:p>
        </p:txBody>
      </p:sp>
      <p:sp>
        <p:nvSpPr>
          <p:cNvPr id="5" name="vote"/>
          <p:cNvSpPr txBox="1"/>
          <p:nvPr/>
        </p:nvSpPr>
        <p:spPr>
          <a:xfrm>
            <a:off x="8534400" y="1584960"/>
            <a:ext cx="3048000" cy="487680"/>
          </a:xfrm>
          <a:prstGeom prst="rect">
            <a:avLst/>
          </a:prstGeom>
          <a:noFill/>
          <a:ln/>
        </p:spPr>
        <p:txBody>
          <a:bodyPr wrap="square" lIns="0" tIns="0" rIns="0" bIns="0" rtlCol="0" anchor="ctr"/>
          <a:lstStyle/>
          <a:p>
            <a:r>
              <a:rPr lang="en-US" sz="1733" b="1" dirty="0"/>
              <a:t>Vote in the chat:</a:t>
            </a:r>
            <a:endParaRPr lang="en-US" sz="1733" dirty="0"/>
          </a:p>
        </p:txBody>
      </p:sp>
      <p:sp>
        <p:nvSpPr>
          <p:cNvPr id="6" name="stamp STAY"/>
          <p:cNvSpPr/>
          <p:nvPr/>
        </p:nvSpPr>
        <p:spPr>
          <a:xfrm rot="-240000">
            <a:off x="8778240" y="2316480"/>
            <a:ext cx="2438400" cy="512064"/>
          </a:xfrm>
          <a:prstGeom prst="roundRect">
            <a:avLst>
              <a:gd name="adj" fmla="val 19048"/>
            </a:avLst>
          </a:prstGeom>
          <a:solidFill>
            <a:srgbClr val="FFFFFF"/>
          </a:solidFill>
          <a:ln w="28575">
            <a:solidFill>
              <a:srgbClr val="2E7D5B"/>
            </a:solidFill>
            <a:prstDash val="solid"/>
          </a:ln>
        </p:spPr>
        <p:txBody>
          <a:bodyPr/>
          <a:lstStyle/>
          <a:p>
            <a:endParaRPr lang="en-US" sz="2400"/>
          </a:p>
        </p:txBody>
      </p:sp>
      <p:sp>
        <p:nvSpPr>
          <p:cNvPr id="7" name="stamp text STAY"/>
          <p:cNvSpPr txBox="1"/>
          <p:nvPr/>
        </p:nvSpPr>
        <p:spPr>
          <a:xfrm rot="-240000">
            <a:off x="8778240" y="2316480"/>
            <a:ext cx="2438400" cy="512064"/>
          </a:xfrm>
          <a:prstGeom prst="rect">
            <a:avLst/>
          </a:prstGeom>
          <a:noFill/>
          <a:ln/>
        </p:spPr>
        <p:txBody>
          <a:bodyPr wrap="square" lIns="0" tIns="0" rIns="0" bIns="0" rtlCol="0" anchor="ctr"/>
          <a:lstStyle/>
          <a:p>
            <a:pPr algn="ctr"/>
            <a:r>
              <a:rPr lang="en-US" sz="1867" b="1" kern="0" spc="267" dirty="0">
                <a:solidFill>
                  <a:srgbClr val="2E7D5B"/>
                </a:solidFill>
              </a:rPr>
              <a:t>STAY</a:t>
            </a:r>
            <a:endParaRPr lang="en-US" sz="1867" dirty="0"/>
          </a:p>
        </p:txBody>
      </p:sp>
      <p:sp>
        <p:nvSpPr>
          <p:cNvPr id="8" name="stamp GO"/>
          <p:cNvSpPr/>
          <p:nvPr/>
        </p:nvSpPr>
        <p:spPr>
          <a:xfrm rot="-240000">
            <a:off x="8778240" y="3169920"/>
            <a:ext cx="2438400" cy="512064"/>
          </a:xfrm>
          <a:prstGeom prst="roundRect">
            <a:avLst>
              <a:gd name="adj" fmla="val 19048"/>
            </a:avLst>
          </a:prstGeom>
          <a:solidFill>
            <a:srgbClr val="FFFFFF"/>
          </a:solidFill>
          <a:ln w="28575">
            <a:solidFill>
              <a:srgbClr val="C8102E"/>
            </a:solidFill>
            <a:prstDash val="solid"/>
          </a:ln>
        </p:spPr>
        <p:txBody>
          <a:bodyPr/>
          <a:lstStyle/>
          <a:p>
            <a:endParaRPr lang="en-US" sz="2400"/>
          </a:p>
        </p:txBody>
      </p:sp>
      <p:sp>
        <p:nvSpPr>
          <p:cNvPr id="9" name="stamp text GO"/>
          <p:cNvSpPr txBox="1"/>
          <p:nvPr/>
        </p:nvSpPr>
        <p:spPr>
          <a:xfrm rot="-240000">
            <a:off x="8778240" y="3173801"/>
            <a:ext cx="2438400" cy="512064"/>
          </a:xfrm>
          <a:prstGeom prst="rect">
            <a:avLst/>
          </a:prstGeom>
          <a:noFill/>
          <a:ln/>
        </p:spPr>
        <p:txBody>
          <a:bodyPr wrap="square" lIns="0" tIns="0" rIns="0" bIns="0" rtlCol="0" anchor="ctr"/>
          <a:lstStyle/>
          <a:p>
            <a:pPr algn="ctr"/>
            <a:r>
              <a:rPr lang="en-US" sz="1867" b="1" kern="0" spc="267" dirty="0">
                <a:solidFill>
                  <a:srgbClr val="C8102E"/>
                </a:solidFill>
              </a:rPr>
              <a:t>GO</a:t>
            </a:r>
            <a:endParaRPr lang="en-US" sz="1867"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r>
              <a:rPr lang="en-US" dirty="0">
                <a:solidFill>
                  <a:srgbClr val="005EB8"/>
                </a:solidFill>
              </a:rPr>
              <a:t>Case 3 : the verdict</a:t>
            </a:r>
          </a:p>
        </p:txBody>
      </p:sp>
      <p:sp>
        <p:nvSpPr>
          <p:cNvPr id="3" name="stamp 911 — NOW"/>
          <p:cNvSpPr/>
          <p:nvPr/>
        </p:nvSpPr>
        <p:spPr>
          <a:xfrm rot="-240000">
            <a:off x="9022080" y="426720"/>
            <a:ext cx="2560320" cy="512064"/>
          </a:xfrm>
          <a:prstGeom prst="roundRect">
            <a:avLst>
              <a:gd name="adj" fmla="val 19048"/>
            </a:avLst>
          </a:prstGeom>
          <a:solidFill>
            <a:srgbClr val="FFFFFF"/>
          </a:solidFill>
          <a:ln w="28575">
            <a:solidFill>
              <a:srgbClr val="C8102E"/>
            </a:solidFill>
            <a:prstDash val="solid"/>
          </a:ln>
        </p:spPr>
        <p:txBody>
          <a:bodyPr/>
          <a:lstStyle/>
          <a:p>
            <a:endParaRPr lang="en-US" sz="2400"/>
          </a:p>
        </p:txBody>
      </p:sp>
      <p:sp>
        <p:nvSpPr>
          <p:cNvPr id="4" name="stamp text 911 — NOW"/>
          <p:cNvSpPr txBox="1"/>
          <p:nvPr/>
        </p:nvSpPr>
        <p:spPr>
          <a:xfrm rot="-240000">
            <a:off x="9022080" y="426720"/>
            <a:ext cx="2560320" cy="512064"/>
          </a:xfrm>
          <a:prstGeom prst="rect">
            <a:avLst/>
          </a:prstGeom>
          <a:noFill/>
          <a:ln/>
        </p:spPr>
        <p:txBody>
          <a:bodyPr wrap="square" lIns="0" tIns="0" rIns="0" bIns="0" rtlCol="0" anchor="ctr"/>
          <a:lstStyle/>
          <a:p>
            <a:pPr algn="ctr"/>
            <a:r>
              <a:rPr lang="en-US" sz="1867" b="1" kern="0" spc="267" dirty="0">
                <a:solidFill>
                  <a:srgbClr val="C8102E"/>
                </a:solidFill>
              </a:rPr>
              <a:t>911 — NOW</a:t>
            </a:r>
            <a:endParaRPr lang="en-US" sz="1867" dirty="0"/>
          </a:p>
        </p:txBody>
      </p:sp>
      <p:sp>
        <p:nvSpPr>
          <p:cNvPr id="5" name="verdict head"/>
          <p:cNvSpPr txBox="1"/>
          <p:nvPr/>
        </p:nvSpPr>
        <p:spPr>
          <a:xfrm>
            <a:off x="609600" y="1402080"/>
            <a:ext cx="10972800" cy="609600"/>
          </a:xfrm>
          <a:prstGeom prst="rect">
            <a:avLst/>
          </a:prstGeom>
          <a:noFill/>
          <a:ln/>
        </p:spPr>
        <p:txBody>
          <a:bodyPr wrap="square" lIns="0" tIns="0" rIns="0" bIns="0" rtlCol="0" anchor="ctr"/>
          <a:lstStyle/>
          <a:p>
            <a:r>
              <a:rPr lang="en-US" sz="2000" b="1" dirty="0">
                <a:solidFill>
                  <a:srgbClr val="C8102E"/>
                </a:solidFill>
              </a:rPr>
              <a:t>Acute aortic dissection until proven otherwise. Call the ambulance, control HR and BP in the ED, CTA chest.</a:t>
            </a:r>
            <a:endParaRPr lang="en-US" sz="2000" dirty="0"/>
          </a:p>
        </p:txBody>
      </p:sp>
      <p:sp>
        <p:nvSpPr>
          <p:cNvPr id="6" name="card What pulled you the wrong way"/>
          <p:cNvSpPr/>
          <p:nvPr/>
        </p:nvSpPr>
        <p:spPr>
          <a:xfrm>
            <a:off x="609600" y="2133600"/>
            <a:ext cx="5364480" cy="3810000"/>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7" name="card head What pulled you the wrong way"/>
          <p:cNvSpPr txBox="1"/>
          <p:nvPr/>
        </p:nvSpPr>
        <p:spPr>
          <a:xfrm>
            <a:off x="829056" y="2279904"/>
            <a:ext cx="4925568" cy="438912"/>
          </a:xfrm>
          <a:prstGeom prst="rect">
            <a:avLst/>
          </a:prstGeom>
          <a:noFill/>
          <a:ln/>
        </p:spPr>
        <p:txBody>
          <a:bodyPr wrap="square" lIns="0" tIns="0" rIns="0" bIns="0" rtlCol="0" anchor="ctr"/>
          <a:lstStyle/>
          <a:p>
            <a:r>
              <a:rPr lang="en-US" sz="1867" b="1" dirty="0">
                <a:solidFill>
                  <a:schemeClr val="accent1"/>
                </a:solidFill>
              </a:rPr>
              <a:t>What pulled you the wrong way</a:t>
            </a:r>
            <a:endParaRPr lang="en-US" sz="1867" dirty="0"/>
          </a:p>
        </p:txBody>
      </p:sp>
      <p:sp>
        <p:nvSpPr>
          <p:cNvPr id="8" name="card body What pulled you the wrong way"/>
          <p:cNvSpPr txBox="1"/>
          <p:nvPr/>
        </p:nvSpPr>
        <p:spPr>
          <a:xfrm>
            <a:off x="82905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'Much better now' — dissection pain classically waxes and wanes</a:t>
            </a:r>
          </a:p>
          <a:p>
            <a:pPr marL="457189" indent="-457189">
              <a:spcAft>
                <a:spcPts val="400"/>
              </a:spcAft>
              <a:buSzPct val="100000"/>
              <a:buChar char="•"/>
            </a:pPr>
            <a:r>
              <a:rPr lang="en-US" sz="1467" dirty="0"/>
              <a:t>The strain pattern and no prior ECG invite anchoring on 'hypertensive urgency'</a:t>
            </a:r>
          </a:p>
          <a:p>
            <a:pPr marL="457189" indent="-457189">
              <a:spcAft>
                <a:spcPts val="400"/>
              </a:spcAft>
              <a:buSzPct val="100000"/>
              <a:buChar char="•"/>
            </a:pPr>
            <a:endParaRPr lang="en-US" sz="1467" dirty="0"/>
          </a:p>
        </p:txBody>
      </p:sp>
      <p:sp>
        <p:nvSpPr>
          <p:cNvPr id="9" name="card What should have decided it"/>
          <p:cNvSpPr/>
          <p:nvPr/>
        </p:nvSpPr>
        <p:spPr>
          <a:xfrm>
            <a:off x="6217920" y="2133600"/>
            <a:ext cx="5364480" cy="3810000"/>
          </a:xfrm>
          <a:prstGeom prst="roundRect">
            <a:avLst>
              <a:gd name="adj" fmla="val 2985"/>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10" name="card head What should have decided it"/>
          <p:cNvSpPr txBox="1"/>
          <p:nvPr/>
        </p:nvSpPr>
        <p:spPr>
          <a:xfrm>
            <a:off x="6437376" y="2279904"/>
            <a:ext cx="4925568" cy="438912"/>
          </a:xfrm>
          <a:prstGeom prst="rect">
            <a:avLst/>
          </a:prstGeom>
          <a:noFill/>
          <a:ln/>
        </p:spPr>
        <p:txBody>
          <a:bodyPr wrap="square" lIns="0" tIns="0" rIns="0" bIns="0" rtlCol="0" anchor="ctr"/>
          <a:lstStyle/>
          <a:p>
            <a:r>
              <a:rPr lang="en-US" sz="1867" b="1" dirty="0">
                <a:solidFill>
                  <a:srgbClr val="C8102E"/>
                </a:solidFill>
              </a:rPr>
              <a:t>What should have decided it</a:t>
            </a:r>
            <a:endParaRPr lang="en-US" sz="1867" dirty="0"/>
          </a:p>
        </p:txBody>
      </p:sp>
      <p:sp>
        <p:nvSpPr>
          <p:cNvPr id="11" name="card body What should have decided it"/>
          <p:cNvSpPr txBox="1"/>
          <p:nvPr/>
        </p:nvSpPr>
        <p:spPr>
          <a:xfrm>
            <a:off x="6437376" y="2767584"/>
            <a:ext cx="4925568" cy="3328416"/>
          </a:xfrm>
          <a:prstGeom prst="rect">
            <a:avLst/>
          </a:prstGeom>
          <a:noFill/>
          <a:ln/>
        </p:spPr>
        <p:txBody>
          <a:bodyPr wrap="square" lIns="0" tIns="0" rIns="0" bIns="0" rtlCol="0" anchor="t"/>
          <a:lstStyle/>
          <a:p>
            <a:pPr marL="457189" indent="-457189">
              <a:spcAft>
                <a:spcPts val="400"/>
              </a:spcAft>
              <a:buSzPct val="100000"/>
              <a:buChar char="•"/>
            </a:pPr>
            <a:r>
              <a:rPr lang="en-US" sz="1467" dirty="0"/>
              <a:t>Three findings from the Objective 1 slide, all present: abrupt maximal-at-onset pain , 28 mmHg arm-to-arm difference, and a NEW diastolic murmur</a:t>
            </a:r>
          </a:p>
          <a:p>
            <a:pPr marL="457189" indent="-457189">
              <a:spcAft>
                <a:spcPts val="400"/>
              </a:spcAft>
              <a:buSzPct val="100000"/>
              <a:buChar char="•"/>
            </a:pPr>
            <a:r>
              <a:rPr lang="en-US" sz="1467" dirty="0"/>
              <a:t>Migration chest → </a:t>
            </a:r>
            <a:r>
              <a:rPr lang="en-US" sz="1467" dirty="0" err="1"/>
              <a:t>interscapular</a:t>
            </a:r>
            <a:endParaRPr lang="en-US" sz="1467" dirty="0"/>
          </a:p>
          <a:p>
            <a:pPr marL="457189" indent="-457189">
              <a:spcAft>
                <a:spcPts val="400"/>
              </a:spcAft>
              <a:buSzPct val="100000"/>
              <a:buChar char="•"/>
            </a:pPr>
            <a:r>
              <a:rPr lang="en-US" sz="1467" dirty="0"/>
              <a:t>ADD-RS = 2 (high-risk pain + high-risk exam) → CTA regardless of D-dimer</a:t>
            </a:r>
          </a:p>
          <a:p>
            <a:pPr marL="457189" indent="-457189">
              <a:spcAft>
                <a:spcPts val="400"/>
              </a:spcAft>
              <a:buSzPct val="100000"/>
              <a:buChar char="•"/>
            </a:pPr>
            <a:r>
              <a:rPr lang="en-US" sz="1467" dirty="0"/>
              <a:t>911, no antithrombotics, IV in, ECG and both BPs sent with him, call the ED directly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14400"/>
          </a:xfrm>
          <a:prstGeom prst="rect">
            <a:avLst/>
          </a:prstGeom>
          <a:noFill/>
          <a:ln/>
        </p:spPr>
        <p:txBody>
          <a:bodyPr vert="horz" wrap="square" lIns="0" tIns="0" rIns="0" bIns="0" rtlCol="0" anchor="ctr">
            <a:normAutofit/>
          </a:bodyPr>
          <a:lstStyle/>
          <a:p>
            <a:r>
              <a:rPr lang="en-US" dirty="0">
                <a:solidFill>
                  <a:srgbClr val="005EB8"/>
                </a:solidFill>
              </a:rPr>
              <a:t>Lightning round: the one who can stay</a:t>
            </a:r>
          </a:p>
        </p:txBody>
      </p:sp>
      <p:sp>
        <p:nvSpPr>
          <p:cNvPr id="3" name="card 46-year-old woman, 3 weeks of pain"/>
          <p:cNvSpPr/>
          <p:nvPr/>
        </p:nvSpPr>
        <p:spPr>
          <a:xfrm>
            <a:off x="609600" y="1402080"/>
            <a:ext cx="5364480" cy="4527665"/>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4" name="card head 46-year-old woman, 3 weeks of pain"/>
          <p:cNvSpPr txBox="1"/>
          <p:nvPr/>
        </p:nvSpPr>
        <p:spPr>
          <a:xfrm>
            <a:off x="829056" y="1548384"/>
            <a:ext cx="4925568" cy="438912"/>
          </a:xfrm>
          <a:prstGeom prst="rect">
            <a:avLst/>
          </a:prstGeom>
          <a:noFill/>
          <a:ln/>
        </p:spPr>
        <p:txBody>
          <a:bodyPr wrap="square" lIns="0" tIns="0" rIns="0" bIns="0" rtlCol="0" anchor="ctr"/>
          <a:lstStyle/>
          <a:p>
            <a:r>
              <a:rPr lang="en-US" sz="1867" b="1" dirty="0">
                <a:solidFill>
                  <a:schemeClr val="accent1"/>
                </a:solidFill>
              </a:rPr>
              <a:t>46-year-old woman, 3 weeks of pain</a:t>
            </a:r>
            <a:endParaRPr lang="en-US" sz="1867" dirty="0"/>
          </a:p>
        </p:txBody>
      </p:sp>
      <p:sp>
        <p:nvSpPr>
          <p:cNvPr id="5" name="card body 46-year-old woman, 3 weeks of pain"/>
          <p:cNvSpPr txBox="1"/>
          <p:nvPr/>
        </p:nvSpPr>
        <p:spPr>
          <a:xfrm>
            <a:off x="829056" y="2036064"/>
            <a:ext cx="4925568" cy="4059936"/>
          </a:xfrm>
          <a:prstGeom prst="rect">
            <a:avLst/>
          </a:prstGeom>
          <a:noFill/>
          <a:ln/>
        </p:spPr>
        <p:txBody>
          <a:bodyPr wrap="square" lIns="0" tIns="0" rIns="0" bIns="0" rtlCol="0" anchor="t"/>
          <a:lstStyle/>
          <a:p>
            <a:pPr marL="457189" indent="-457189">
              <a:spcAft>
                <a:spcPts val="400"/>
              </a:spcAft>
              <a:buSzPct val="100000"/>
              <a:buChar char="•"/>
            </a:pPr>
            <a:r>
              <a:rPr lang="en-US" sz="1533" dirty="0"/>
              <a:t>Brief (seconds), sharp, left parasternal stabs, several times a day, never with exertion; worse twisting in bed</a:t>
            </a:r>
          </a:p>
          <a:p>
            <a:pPr marL="457189" indent="-457189">
              <a:spcAft>
                <a:spcPts val="400"/>
              </a:spcAft>
              <a:buSzPct val="100000"/>
              <a:buChar char="•"/>
            </a:pPr>
            <a:r>
              <a:rPr lang="en-US" sz="1533" dirty="0"/>
              <a:t>Reproduced exactly by pressing the 2nd–3rd costochondral junctions</a:t>
            </a:r>
          </a:p>
          <a:p>
            <a:pPr marL="457189" indent="-457189">
              <a:spcAft>
                <a:spcPts val="400"/>
              </a:spcAft>
              <a:buSzPct val="100000"/>
              <a:buChar char="•"/>
            </a:pPr>
            <a:r>
              <a:rPr lang="en-US" sz="1533" dirty="0"/>
              <a:t>No risk factors; takes a combined oral contraceptive; no leg symptoms</a:t>
            </a:r>
          </a:p>
          <a:p>
            <a:pPr marL="457189" indent="-457189">
              <a:spcAft>
                <a:spcPts val="400"/>
              </a:spcAft>
              <a:buSzPct val="100000"/>
              <a:buChar char="•"/>
            </a:pPr>
            <a:r>
              <a:rPr lang="en-US" sz="1533" dirty="0"/>
              <a:t>VS normal; ECG normal and unchanged from last year</a:t>
            </a:r>
          </a:p>
          <a:p>
            <a:pPr marL="457189" indent="-457189">
              <a:spcAft>
                <a:spcPts val="400"/>
              </a:spcAft>
              <a:buSzPct val="100000"/>
              <a:buChar char="•"/>
            </a:pPr>
            <a:r>
              <a:rPr lang="en-US" sz="1533" dirty="0"/>
              <a:t>Marburg: 0 (she assumes it's 'anxiety', not cardiac). Wells = 0 — but PERC fails (estrogen)</a:t>
            </a:r>
          </a:p>
        </p:txBody>
      </p:sp>
      <p:sp>
        <p:nvSpPr>
          <p:cNvPr id="6" name="card Verdict: STAY — with one condition"/>
          <p:cNvSpPr/>
          <p:nvPr/>
        </p:nvSpPr>
        <p:spPr>
          <a:xfrm>
            <a:off x="6217920" y="1402080"/>
            <a:ext cx="5364480" cy="4527665"/>
          </a:xfrm>
          <a:prstGeom prst="roundRect">
            <a:avLst>
              <a:gd name="adj" fmla="val 2532"/>
            </a:avLst>
          </a:prstGeom>
          <a:ln/>
        </p:spPr>
        <p:style>
          <a:lnRef idx="2">
            <a:schemeClr val="dk1"/>
          </a:lnRef>
          <a:fillRef idx="1">
            <a:schemeClr val="lt1"/>
          </a:fillRef>
          <a:effectRef idx="0">
            <a:schemeClr val="dk1"/>
          </a:effectRef>
          <a:fontRef idx="minor">
            <a:schemeClr val="dk1"/>
          </a:fontRef>
        </p:style>
        <p:txBody>
          <a:bodyPr/>
          <a:lstStyle/>
          <a:p>
            <a:endParaRPr lang="en-US" sz="2400"/>
          </a:p>
        </p:txBody>
      </p:sp>
      <p:sp>
        <p:nvSpPr>
          <p:cNvPr id="7" name="card head Verdict: STAY — with one condition"/>
          <p:cNvSpPr txBox="1"/>
          <p:nvPr/>
        </p:nvSpPr>
        <p:spPr>
          <a:xfrm>
            <a:off x="6437376" y="1548384"/>
            <a:ext cx="4925568" cy="438912"/>
          </a:xfrm>
          <a:prstGeom prst="rect">
            <a:avLst/>
          </a:prstGeom>
          <a:noFill/>
          <a:ln/>
        </p:spPr>
        <p:txBody>
          <a:bodyPr wrap="square" lIns="0" tIns="0" rIns="0" bIns="0" rtlCol="0" anchor="ctr"/>
          <a:lstStyle/>
          <a:p>
            <a:r>
              <a:rPr lang="en-US" sz="1867" b="1" dirty="0">
                <a:solidFill>
                  <a:schemeClr val="accent2"/>
                </a:solidFill>
              </a:rPr>
              <a:t>Verdict: STAY- with one condition</a:t>
            </a:r>
            <a:endParaRPr lang="en-US" sz="1867" dirty="0"/>
          </a:p>
        </p:txBody>
      </p:sp>
      <p:sp>
        <p:nvSpPr>
          <p:cNvPr id="8" name="card body Verdict: STAY — with one condition"/>
          <p:cNvSpPr txBox="1"/>
          <p:nvPr/>
        </p:nvSpPr>
        <p:spPr>
          <a:xfrm>
            <a:off x="6437376" y="2036064"/>
            <a:ext cx="4925568" cy="4059936"/>
          </a:xfrm>
          <a:prstGeom prst="rect">
            <a:avLst/>
          </a:prstGeom>
          <a:noFill/>
          <a:ln/>
        </p:spPr>
        <p:txBody>
          <a:bodyPr wrap="square" lIns="0" tIns="0" rIns="0" bIns="0" rtlCol="0" anchor="t"/>
          <a:lstStyle/>
          <a:p>
            <a:pPr marL="457189" indent="-457189">
              <a:spcAft>
                <a:spcPts val="400"/>
              </a:spcAft>
              <a:buSzPct val="100000"/>
              <a:buChar char="•"/>
            </a:pPr>
            <a:r>
              <a:rPr lang="en-US" sz="1533" dirty="0"/>
              <a:t>Every 'can stay' box is checked: normal VS, unchanged ECG, reproducible, non-exertional, Marburg 0, 3-week stable pattern</a:t>
            </a:r>
          </a:p>
          <a:p>
            <a:pPr marL="457189" indent="-457189">
              <a:spcAft>
                <a:spcPts val="400"/>
              </a:spcAft>
              <a:buSzPct val="100000"/>
              <a:buChar char="•"/>
            </a:pPr>
            <a:r>
              <a:rPr lang="en-US" sz="1533" dirty="0"/>
              <a:t>PERC can't be applied (estrogen)-  so PE is excluded by Wells ≤4 + a negative D-dimer. Order it</a:t>
            </a:r>
          </a:p>
          <a:p>
            <a:pPr marL="457189" indent="-457189">
              <a:spcAft>
                <a:spcPts val="400"/>
              </a:spcAft>
              <a:buSzPct val="100000"/>
              <a:buChar char="•"/>
            </a:pPr>
            <a:r>
              <a:rPr lang="en-US" sz="1533" dirty="0" err="1"/>
              <a:t>Costochondritis</a:t>
            </a:r>
            <a:r>
              <a:rPr lang="en-US" sz="1533" dirty="0"/>
              <a:t> is a diagnosis you may make once PE is off the table </a:t>
            </a:r>
          </a:p>
          <a:p>
            <a:pPr marL="457189" indent="-457189">
              <a:spcAft>
                <a:spcPts val="400"/>
              </a:spcAft>
              <a:buSzPct val="100000"/>
              <a:buChar char="•"/>
            </a:pPr>
            <a:r>
              <a:rPr lang="en-US" sz="1533" dirty="0"/>
              <a:t>reassure, NSAIDs, return precautions</a:t>
            </a:r>
          </a:p>
        </p:txBody>
      </p:sp>
      <p:sp>
        <p:nvSpPr>
          <p:cNvPr id="9" name="stamp STAY"/>
          <p:cNvSpPr/>
          <p:nvPr/>
        </p:nvSpPr>
        <p:spPr>
          <a:xfrm rot="-240000">
            <a:off x="9483653" y="4998213"/>
            <a:ext cx="1828800" cy="512064"/>
          </a:xfrm>
          <a:prstGeom prst="roundRect">
            <a:avLst>
              <a:gd name="adj" fmla="val 19048"/>
            </a:avLst>
          </a:prstGeom>
          <a:solidFill>
            <a:srgbClr val="FFFFFF"/>
          </a:solidFill>
          <a:ln w="28575">
            <a:solidFill>
              <a:srgbClr val="2E7D5B"/>
            </a:solidFill>
            <a:prstDash val="solid"/>
          </a:ln>
        </p:spPr>
        <p:txBody>
          <a:bodyPr/>
          <a:lstStyle/>
          <a:p>
            <a:endParaRPr lang="en-US" sz="2400"/>
          </a:p>
        </p:txBody>
      </p:sp>
      <p:sp>
        <p:nvSpPr>
          <p:cNvPr id="10" name="stamp text STAY"/>
          <p:cNvSpPr txBox="1"/>
          <p:nvPr/>
        </p:nvSpPr>
        <p:spPr>
          <a:xfrm rot="-240000">
            <a:off x="9448798" y="4969933"/>
            <a:ext cx="1828800" cy="512064"/>
          </a:xfrm>
          <a:prstGeom prst="rect">
            <a:avLst/>
          </a:prstGeom>
          <a:noFill/>
          <a:ln/>
        </p:spPr>
        <p:txBody>
          <a:bodyPr wrap="square" lIns="0" tIns="0" rIns="0" bIns="0" rtlCol="0" anchor="ctr"/>
          <a:lstStyle/>
          <a:p>
            <a:pPr algn="ctr"/>
            <a:r>
              <a:rPr lang="en-US" sz="1867" b="1" kern="0" spc="267" dirty="0">
                <a:solidFill>
                  <a:srgbClr val="2E7D5B"/>
                </a:solidFill>
              </a:rPr>
              <a:t>STAY</a:t>
            </a:r>
            <a:endParaRPr lang="en-US" sz="1867"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2"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0" grpId="1" animBg="1"/>
      <p:bldP spid="10" grpId="2"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close title"/>
          <p:cNvSpPr txBox="1"/>
          <p:nvPr/>
        </p:nvSpPr>
        <p:spPr>
          <a:xfrm>
            <a:off x="731520" y="365760"/>
            <a:ext cx="10728960" cy="853440"/>
          </a:xfrm>
          <a:prstGeom prst="rect">
            <a:avLst/>
          </a:prstGeom>
          <a:noFill/>
          <a:ln/>
        </p:spPr>
        <p:txBody>
          <a:bodyPr wrap="square" lIns="0" tIns="0" rIns="0" bIns="0" rtlCol="0" anchor="ctr"/>
          <a:lstStyle/>
          <a:p>
            <a:pPr algn="ctr"/>
            <a:r>
              <a:rPr lang="en-US" sz="4000" b="1" dirty="0">
                <a:solidFill>
                  <a:srgbClr val="005EB8"/>
                </a:solidFill>
              </a:rPr>
              <a:t>Three things to take back to the office</a:t>
            </a:r>
            <a:endParaRPr lang="en-US" sz="4000" dirty="0">
              <a:solidFill>
                <a:srgbClr val="005EB8"/>
              </a:solidFill>
            </a:endParaRPr>
          </a:p>
        </p:txBody>
      </p:sp>
      <p:sp>
        <p:nvSpPr>
          <p:cNvPr id="3" name="badge 1"/>
          <p:cNvSpPr/>
          <p:nvPr/>
        </p:nvSpPr>
        <p:spPr>
          <a:xfrm>
            <a:off x="731520" y="179222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4" name="badge text 1"/>
          <p:cNvSpPr txBox="1"/>
          <p:nvPr/>
        </p:nvSpPr>
        <p:spPr>
          <a:xfrm>
            <a:off x="731520" y="1792224"/>
            <a:ext cx="670560" cy="670560"/>
          </a:xfrm>
          <a:prstGeom prst="rect">
            <a:avLst/>
          </a:prstGeom>
          <a:noFill/>
          <a:ln/>
        </p:spPr>
        <p:txBody>
          <a:bodyPr wrap="square" lIns="0" tIns="0" rIns="0" bIns="0" rtlCol="0" anchor="ctr"/>
          <a:lstStyle/>
          <a:p>
            <a:pPr algn="ctr"/>
            <a:r>
              <a:rPr lang="en-US" sz="1867" b="1" dirty="0">
                <a:solidFill>
                  <a:schemeClr val="bg1"/>
                </a:solidFill>
              </a:rPr>
              <a:t>1</a:t>
            </a:r>
            <a:endParaRPr lang="en-US" sz="1867" dirty="0"/>
          </a:p>
        </p:txBody>
      </p:sp>
      <p:sp>
        <p:nvSpPr>
          <p:cNvPr id="5" name="take 0"/>
          <p:cNvSpPr txBox="1"/>
          <p:nvPr/>
        </p:nvSpPr>
        <p:spPr>
          <a:xfrm>
            <a:off x="1706880" y="1645920"/>
            <a:ext cx="9753600" cy="609600"/>
          </a:xfrm>
          <a:prstGeom prst="rect">
            <a:avLst/>
          </a:prstGeom>
          <a:noFill/>
          <a:ln/>
        </p:spPr>
        <p:txBody>
          <a:bodyPr wrap="square" lIns="0" tIns="0" rIns="0" bIns="0" rtlCol="0" anchor="ctr"/>
          <a:lstStyle/>
          <a:p>
            <a:r>
              <a:rPr lang="en-US" sz="2667" b="1" dirty="0"/>
              <a:t>Findings that end the visit</a:t>
            </a:r>
            <a:endParaRPr lang="en-US" sz="2667" dirty="0"/>
          </a:p>
        </p:txBody>
      </p:sp>
      <p:sp>
        <p:nvSpPr>
          <p:cNvPr id="6" name="take sub 0"/>
          <p:cNvSpPr txBox="1"/>
          <p:nvPr/>
        </p:nvSpPr>
        <p:spPr>
          <a:xfrm>
            <a:off x="1706880" y="2279904"/>
            <a:ext cx="9753600" cy="853440"/>
          </a:xfrm>
          <a:prstGeom prst="rect">
            <a:avLst/>
          </a:prstGeom>
          <a:noFill/>
          <a:ln/>
        </p:spPr>
        <p:txBody>
          <a:bodyPr wrap="square" lIns="0" tIns="0" rIns="0" bIns="0" rtlCol="0" anchor="t"/>
          <a:lstStyle/>
          <a:p>
            <a:r>
              <a:rPr lang="en-US" sz="1600" dirty="0"/>
              <a:t>High LR SX/ PE findings for ACS; arm-to-arm BP &gt;20; any abnormal vital;  a new harsh murmur; a quiet hemithorax; distended neck veins</a:t>
            </a:r>
          </a:p>
        </p:txBody>
      </p:sp>
      <p:sp>
        <p:nvSpPr>
          <p:cNvPr id="7" name="badge 2"/>
          <p:cNvSpPr/>
          <p:nvPr/>
        </p:nvSpPr>
        <p:spPr>
          <a:xfrm>
            <a:off x="731520" y="337718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8" name="badge text 2"/>
          <p:cNvSpPr txBox="1"/>
          <p:nvPr/>
        </p:nvSpPr>
        <p:spPr>
          <a:xfrm>
            <a:off x="731520" y="3377184"/>
            <a:ext cx="670560" cy="670560"/>
          </a:xfrm>
          <a:prstGeom prst="rect">
            <a:avLst/>
          </a:prstGeom>
          <a:noFill/>
          <a:ln/>
        </p:spPr>
        <p:txBody>
          <a:bodyPr wrap="square" lIns="0" tIns="0" rIns="0" bIns="0" rtlCol="0" anchor="ctr"/>
          <a:lstStyle/>
          <a:p>
            <a:pPr algn="ctr"/>
            <a:r>
              <a:rPr lang="en-US" sz="1867" b="1" dirty="0">
                <a:solidFill>
                  <a:schemeClr val="bg1"/>
                </a:solidFill>
              </a:rPr>
              <a:t>2</a:t>
            </a:r>
            <a:endParaRPr lang="en-US" sz="1867" dirty="0"/>
          </a:p>
        </p:txBody>
      </p:sp>
      <p:sp>
        <p:nvSpPr>
          <p:cNvPr id="9" name="take 1"/>
          <p:cNvSpPr txBox="1"/>
          <p:nvPr/>
        </p:nvSpPr>
        <p:spPr>
          <a:xfrm>
            <a:off x="1706880" y="3230880"/>
            <a:ext cx="9753600" cy="609600"/>
          </a:xfrm>
          <a:prstGeom prst="rect">
            <a:avLst/>
          </a:prstGeom>
          <a:noFill/>
          <a:ln/>
        </p:spPr>
        <p:txBody>
          <a:bodyPr wrap="square" lIns="0" tIns="0" rIns="0" bIns="0" rtlCol="0" anchor="ctr"/>
          <a:lstStyle/>
          <a:p>
            <a:r>
              <a:rPr lang="en-US" sz="2667" b="1" dirty="0"/>
              <a:t>The ECG outranks every score</a:t>
            </a:r>
            <a:endParaRPr lang="en-US" sz="2667" dirty="0"/>
          </a:p>
        </p:txBody>
      </p:sp>
      <p:sp>
        <p:nvSpPr>
          <p:cNvPr id="10" name="take sub 1"/>
          <p:cNvSpPr txBox="1"/>
          <p:nvPr/>
        </p:nvSpPr>
        <p:spPr>
          <a:xfrm>
            <a:off x="1706880" y="3864864"/>
            <a:ext cx="9753600" cy="853440"/>
          </a:xfrm>
          <a:prstGeom prst="rect">
            <a:avLst/>
          </a:prstGeom>
          <a:noFill/>
          <a:ln/>
        </p:spPr>
        <p:txBody>
          <a:bodyPr wrap="square" lIns="0" tIns="0" rIns="0" bIns="0" rtlCol="0" anchor="t"/>
          <a:lstStyle/>
          <a:p>
            <a:r>
              <a:rPr lang="en-US" sz="1600" dirty="0"/>
              <a:t>New ST depression, new T-wave inversion in a territory, Wellens, De Winter, </a:t>
            </a:r>
            <a:r>
              <a:rPr lang="en-US" sz="1600" dirty="0" err="1"/>
              <a:t>aVR</a:t>
            </a:r>
            <a:r>
              <a:rPr lang="en-US" sz="1600" dirty="0"/>
              <a:t>- none of these get a Marburg or a stress test. They get an trip to the ED.</a:t>
            </a:r>
          </a:p>
        </p:txBody>
      </p:sp>
      <p:sp>
        <p:nvSpPr>
          <p:cNvPr id="11" name="badge 3"/>
          <p:cNvSpPr/>
          <p:nvPr/>
        </p:nvSpPr>
        <p:spPr>
          <a:xfrm>
            <a:off x="731520" y="4962144"/>
            <a:ext cx="670560" cy="670560"/>
          </a:xfrm>
          <a:prstGeom prst="ellipse">
            <a:avLst/>
          </a:prstGeom>
          <a:solidFill>
            <a:srgbClr val="C8102E"/>
          </a:solidFill>
          <a:ln w="12700">
            <a:solidFill>
              <a:srgbClr val="C8102E"/>
            </a:solidFill>
            <a:prstDash val="solid"/>
          </a:ln>
        </p:spPr>
        <p:txBody>
          <a:bodyPr/>
          <a:lstStyle/>
          <a:p>
            <a:endParaRPr lang="en-US" sz="2400"/>
          </a:p>
        </p:txBody>
      </p:sp>
      <p:sp>
        <p:nvSpPr>
          <p:cNvPr id="12" name="badge text 3"/>
          <p:cNvSpPr txBox="1"/>
          <p:nvPr/>
        </p:nvSpPr>
        <p:spPr>
          <a:xfrm>
            <a:off x="731520" y="4962144"/>
            <a:ext cx="670560" cy="670560"/>
          </a:xfrm>
          <a:prstGeom prst="rect">
            <a:avLst/>
          </a:prstGeom>
          <a:noFill/>
          <a:ln/>
        </p:spPr>
        <p:txBody>
          <a:bodyPr wrap="square" lIns="0" tIns="0" rIns="0" bIns="0" rtlCol="0" anchor="ctr"/>
          <a:lstStyle/>
          <a:p>
            <a:pPr algn="ctr"/>
            <a:r>
              <a:rPr lang="en-US" sz="1867" b="1" dirty="0">
                <a:solidFill>
                  <a:schemeClr val="bg1"/>
                </a:solidFill>
              </a:rPr>
              <a:t>3</a:t>
            </a:r>
            <a:endParaRPr lang="en-US" sz="1867" dirty="0"/>
          </a:p>
        </p:txBody>
      </p:sp>
      <p:sp>
        <p:nvSpPr>
          <p:cNvPr id="13" name="take 2"/>
          <p:cNvSpPr txBox="1"/>
          <p:nvPr/>
        </p:nvSpPr>
        <p:spPr>
          <a:xfrm>
            <a:off x="1706880" y="4815840"/>
            <a:ext cx="9753600" cy="609600"/>
          </a:xfrm>
          <a:prstGeom prst="rect">
            <a:avLst/>
          </a:prstGeom>
          <a:noFill/>
          <a:ln/>
        </p:spPr>
        <p:txBody>
          <a:bodyPr wrap="square" lIns="0" tIns="0" rIns="0" bIns="0" rtlCol="0" anchor="ctr"/>
          <a:lstStyle/>
          <a:p>
            <a:r>
              <a:rPr lang="en-US" sz="2667" b="1" dirty="0"/>
              <a:t>If you need a test you can't get today, they go</a:t>
            </a:r>
            <a:endParaRPr lang="en-US" sz="2667" dirty="0"/>
          </a:p>
        </p:txBody>
      </p:sp>
      <p:sp>
        <p:nvSpPr>
          <p:cNvPr id="14" name="take sub 2"/>
          <p:cNvSpPr txBox="1"/>
          <p:nvPr/>
        </p:nvSpPr>
        <p:spPr>
          <a:xfrm>
            <a:off x="1706880" y="5449824"/>
            <a:ext cx="9753600" cy="853440"/>
          </a:xfrm>
          <a:prstGeom prst="rect">
            <a:avLst/>
          </a:prstGeom>
          <a:noFill/>
          <a:ln/>
        </p:spPr>
        <p:txBody>
          <a:bodyPr wrap="square" lIns="0" tIns="0" rIns="0" bIns="0" rtlCol="0" anchor="t"/>
          <a:lstStyle/>
          <a:p>
            <a:r>
              <a:rPr lang="en-US" sz="1600" dirty="0"/>
              <a:t>Troponin, D-dimer, CT, chest film- disposition follows the test. And if you reach for aspirin, reach for the phone</a:t>
            </a:r>
            <a:r>
              <a:rPr lang="en-US" sz="1600" dirty="0">
                <a:solidFill>
                  <a:schemeClr val="bg2"/>
                </a:solidFill>
              </a:rPr>
              <a:t>.</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0"/>
            <a:ext cx="10972800" cy="914400"/>
          </a:xfrm>
          <a:prstGeom prst="rect">
            <a:avLst/>
          </a:prstGeom>
          <a:noFill/>
          <a:ln/>
        </p:spPr>
        <p:txBody>
          <a:bodyPr vert="horz" wrap="square" lIns="0" tIns="0" rIns="0" bIns="0" rtlCol="0" anchor="ctr">
            <a:normAutofit/>
          </a:bodyPr>
          <a:lstStyle/>
          <a:p>
            <a:pPr algn="ctr"/>
            <a:r>
              <a:rPr lang="en-US" dirty="0">
                <a:solidFill>
                  <a:srgbClr val="005EB8"/>
                </a:solidFill>
              </a:rPr>
              <a:t>References</a:t>
            </a:r>
          </a:p>
        </p:txBody>
      </p:sp>
      <p:sp>
        <p:nvSpPr>
          <p:cNvPr id="3" name="refs"/>
          <p:cNvSpPr txBox="1"/>
          <p:nvPr/>
        </p:nvSpPr>
        <p:spPr>
          <a:xfrm>
            <a:off x="609600" y="792480"/>
            <a:ext cx="10972800" cy="6065520"/>
          </a:xfrm>
          <a:prstGeom prst="rect">
            <a:avLst/>
          </a:prstGeom>
          <a:noFill/>
          <a:ln/>
        </p:spPr>
        <p:txBody>
          <a:bodyPr wrap="square" lIns="0" tIns="0" rIns="0" bIns="0" rtlCol="0" anchor="t"/>
          <a:lstStyle/>
          <a:p>
            <a:pPr marL="457189" indent="-457189">
              <a:spcAft>
                <a:spcPts val="267"/>
              </a:spcAft>
              <a:buSzPct val="100000"/>
              <a:buChar char="•"/>
            </a:pPr>
            <a:r>
              <a:rPr lang="en-US" sz="1000" dirty="0"/>
              <a:t>Tintinalli JE, Ma OJ, Yealy DM, et al., eds. Tintinalli's Emergency Medicine: A Comprehensive Study Guide, 9th ed. McGraw-Hill, 2020 — Ch 48 Chest Pain; Ch 49 Acute Coronary Syndromes; Ch 55 Cardiomyopathies and Pericardial Disease; Ch 56 Venous Thromboembolism Including Pulmonary Embolism; Ch 59 Aortic Dissection and Related Aortic Syndromes; Ch 68 Pneumothorax; Ch 77 Esophageal Emergencies.</a:t>
            </a:r>
          </a:p>
          <a:p>
            <a:pPr marL="457189" indent="-457189">
              <a:spcAft>
                <a:spcPts val="267"/>
              </a:spcAft>
              <a:buSzPct val="100000"/>
              <a:buChar char="•"/>
            </a:pPr>
            <a:r>
              <a:rPr lang="en-US" sz="1000" dirty="0"/>
              <a:t>Swap CJ, Nagurney JT. Value and limitations of chest pain history in the evaluation of patients with suspected acute coronary syndromes. JAMA 2005;294(20):2623–9.</a:t>
            </a:r>
          </a:p>
          <a:p>
            <a:pPr marL="457189" indent="-457189">
              <a:spcAft>
                <a:spcPts val="267"/>
              </a:spcAft>
              <a:buSzPct val="100000"/>
              <a:buChar char="•"/>
            </a:pPr>
            <a:r>
              <a:rPr lang="en-US" sz="1000" dirty="0"/>
              <a:t>Klompas M. Does this patient have an acute thoracic aortic dissection? JAMA 2002;287(17):2262–72. </a:t>
            </a:r>
          </a:p>
          <a:p>
            <a:pPr marL="457189" indent="-457189">
              <a:spcAft>
                <a:spcPts val="267"/>
              </a:spcAft>
              <a:buSzPct val="100000"/>
              <a:buChar char="•"/>
            </a:pPr>
            <a:r>
              <a:rPr lang="en-US" sz="1000" dirty="0" err="1"/>
              <a:t>Nazerian</a:t>
            </a:r>
            <a:r>
              <a:rPr lang="en-US" sz="1000" dirty="0"/>
              <a:t> P, Mueller C, Soeiro AM, et al. Diagnostic accuracy of the aortic dissection detection risk score plus D-dimer for acute aortic syndromes: the ADvISED prospective multicenter study. Circulation 2018;137(3):250–8.</a:t>
            </a:r>
          </a:p>
          <a:p>
            <a:pPr marL="457189" indent="-457189">
              <a:spcAft>
                <a:spcPts val="267"/>
              </a:spcAft>
              <a:buSzPct val="100000"/>
              <a:buChar char="•"/>
            </a:pPr>
            <a:r>
              <a:rPr lang="en-US" sz="1000" dirty="0"/>
              <a:t>Chunilal SD, Eikelboom JW, Attia J, et al. Does this patient have pulmonary embolism? JAMA 2003;290(21):2849–58. </a:t>
            </a:r>
          </a:p>
          <a:p>
            <a:pPr marL="457189" indent="-457189">
              <a:spcAft>
                <a:spcPts val="267"/>
              </a:spcAft>
              <a:buSzPct val="100000"/>
              <a:buChar char="•"/>
            </a:pPr>
            <a:r>
              <a:rPr lang="en-US" sz="1000" dirty="0"/>
              <a:t>Kline JA, Mitchell AM, Kabrhel C, et al. Clinical criteria to prevent unnecessary diagnostic testing in ED patients with suspected pulmonary embolism. J Thromb Haemost 2004;2(8):1247–55. </a:t>
            </a:r>
          </a:p>
          <a:p>
            <a:pPr marL="457189" indent="-457189">
              <a:spcAft>
                <a:spcPts val="267"/>
              </a:spcAft>
              <a:buSzPct val="100000"/>
              <a:buChar char="•"/>
            </a:pPr>
            <a:r>
              <a:rPr lang="en-US" sz="1000" dirty="0"/>
              <a:t>Freund Y, Cachanado M, Aubry A, et al. Effect of the PERC rule on subsequent thromboembolic events among low-risk ED patients: the PROPER randomized clinical trial. JAMA 2018;319(6):559–66.</a:t>
            </a:r>
          </a:p>
          <a:p>
            <a:pPr marL="457189" indent="-457189">
              <a:spcAft>
                <a:spcPts val="267"/>
              </a:spcAft>
              <a:buSzPct val="100000"/>
              <a:buChar char="•"/>
            </a:pPr>
            <a:r>
              <a:rPr lang="en-US" sz="1000" dirty="0"/>
              <a:t>Roy CL, Minor MA, Brookhart MA, Choudhry NK. Does this patient with a pericardial effusion have cardiac tamponade? JAMA 2007;297(16):1810–8.</a:t>
            </a:r>
          </a:p>
          <a:p>
            <a:pPr marL="457189" indent="-457189">
              <a:spcAft>
                <a:spcPts val="267"/>
              </a:spcAft>
              <a:buSzPct val="100000"/>
              <a:buChar char="•"/>
            </a:pPr>
            <a:r>
              <a:rPr lang="en-US" sz="1000" dirty="0"/>
              <a:t>Alrajab S, Youssef AM, Akkus N, Caldito G. Pleural ultrasonography versus chest radiography for the diagnosis of pneumothorax: review of the literature and meta-analysis. Crit Care 2013;17(5):R208.</a:t>
            </a:r>
          </a:p>
          <a:p>
            <a:pPr marL="457189" indent="-457189">
              <a:spcAft>
                <a:spcPts val="267"/>
              </a:spcAft>
              <a:buSzPct val="100000"/>
              <a:buChar char="•"/>
            </a:pPr>
            <a:r>
              <a:rPr lang="en-US" sz="1000" dirty="0"/>
              <a:t>Roberts ME, Rahman NM, Maskell NA, et al. British Thoracic Society Guideline for pleural disease. Thorax 2023;78(Suppl 3):s1–s42.</a:t>
            </a:r>
          </a:p>
          <a:p>
            <a:pPr marL="457189" indent="-457189">
              <a:spcAft>
                <a:spcPts val="267"/>
              </a:spcAft>
              <a:buSzPct val="100000"/>
              <a:buChar char="•"/>
            </a:pPr>
            <a:r>
              <a:rPr lang="en-US" sz="1000" dirty="0"/>
              <a:t>Brinster CJ, Singhal S, Lee L, et al. Evolving options in the management of esophageal perforation. Ann Thorac Surg 2004;77(4):1475–83.</a:t>
            </a:r>
          </a:p>
          <a:p>
            <a:pPr marL="457189" indent="-457189">
              <a:spcAft>
                <a:spcPts val="267"/>
              </a:spcAft>
              <a:buSzPct val="100000"/>
              <a:buChar char="•"/>
            </a:pPr>
            <a:r>
              <a:rPr lang="en-US" sz="1000" dirty="0"/>
              <a:t>de Zwaan C, Bär FW, Wellens HJ. Characteristic electrocardiographic pattern indicating a critical stenosis high in left anterior descending coronary artery in patients admitted because of impending myocardial infarction. Am Heart J 1982;103(4):730–6. </a:t>
            </a:r>
          </a:p>
          <a:p>
            <a:pPr marL="457189" indent="-457189">
              <a:spcAft>
                <a:spcPts val="267"/>
              </a:spcAft>
              <a:buSzPct val="100000"/>
              <a:buChar char="•"/>
            </a:pPr>
            <a:r>
              <a:rPr lang="en-US" sz="1000" dirty="0"/>
              <a:t>de Winter RJ, Verouden NJ, Wellens HJ, Wilde AA. A new ECG sign of proximal LAD occlusion. N Engl J Med 2008;359(19):2071–3.</a:t>
            </a:r>
          </a:p>
          <a:p>
            <a:pPr marL="457189" indent="-457189">
              <a:spcAft>
                <a:spcPts val="267"/>
              </a:spcAft>
              <a:buSzPct val="100000"/>
              <a:buChar char="•"/>
            </a:pPr>
            <a:r>
              <a:rPr lang="en-US" sz="1000" dirty="0"/>
              <a:t>Kosuge M, Kimura K, Ishikawa T, et al. Predictors of left main or three-vessel disease in patients who have acute coronary syndromes with non-ST-segment elevation. Am J Cardiol 2005;95(11):1366–9.</a:t>
            </a:r>
          </a:p>
          <a:p>
            <a:pPr marL="457189" indent="-457189">
              <a:spcAft>
                <a:spcPts val="267"/>
              </a:spcAft>
              <a:buSzPct val="100000"/>
              <a:buChar char="•"/>
            </a:pPr>
            <a:r>
              <a:rPr lang="en-US" sz="1000" dirty="0"/>
              <a:t>Meyers HP, Bracey A, Lee D, et al. Comparison of the ST-elevation myocardial infarction (STEMI) vs. NSTEMI and occlusion MI (OMI) vs. NOMI paradigms of acute MI. J Emerg Med 2021;60(3):273–84.</a:t>
            </a:r>
          </a:p>
          <a:p>
            <a:pPr marL="457189" indent="-457189">
              <a:spcAft>
                <a:spcPts val="267"/>
              </a:spcAft>
              <a:buSzPct val="100000"/>
              <a:buChar char="•"/>
            </a:pPr>
            <a:r>
              <a:rPr lang="en-US" sz="1000" dirty="0"/>
              <a:t>Bösner S, Haasenritter J, Becker A, et al. Ruling out coronary artery disease in primary care: development and validation of a simple prediction rule. CMAJ 2010;182(12):1295–300. </a:t>
            </a:r>
          </a:p>
          <a:p>
            <a:pPr marL="457189" indent="-457189">
              <a:spcAft>
                <a:spcPts val="267"/>
              </a:spcAft>
              <a:buSzPct val="100000"/>
              <a:buChar char="•"/>
            </a:pPr>
            <a:r>
              <a:rPr lang="en-US" sz="1000" dirty="0" err="1"/>
              <a:t>Haasenritter</a:t>
            </a:r>
            <a:r>
              <a:rPr lang="en-US" sz="1000" dirty="0"/>
              <a:t> J, Bösner S, Vaucher P, et al. Ruling out coronary heart disease in primary care: external validation of a clinical prediction rule. Br J Gen Pract 2012;62(599):e415–21. </a:t>
            </a:r>
          </a:p>
          <a:p>
            <a:pPr marL="457189" indent="-457189">
              <a:spcAft>
                <a:spcPts val="267"/>
              </a:spcAft>
              <a:buSzPct val="100000"/>
              <a:buChar char="•"/>
            </a:pPr>
            <a:r>
              <a:rPr lang="en-US" sz="1000" dirty="0"/>
              <a:t>Aerts M, Minalu G, Bösner S, et al. (INTERCHEST). Pooled individual patient data from five countries were used to derive a clinical prediction rule for coronary artery disease in primary care. J Clin Epidemiol 2017;81:120–8. </a:t>
            </a:r>
          </a:p>
          <a:p>
            <a:pPr marL="457189" indent="-457189">
              <a:spcAft>
                <a:spcPts val="267"/>
              </a:spcAft>
              <a:buSzPct val="100000"/>
              <a:buChar char="•"/>
            </a:pPr>
            <a:r>
              <a:rPr lang="en-US" sz="1000" dirty="0"/>
              <a:t>Verdon F, Herzig L, Burnand B, et al. Chest pain in daily practice: occurrence, causes and management. Swiss Med Wkly 2008;138(23–24):340–7.</a:t>
            </a:r>
          </a:p>
          <a:p>
            <a:pPr marL="457189" indent="-457189">
              <a:spcAft>
                <a:spcPts val="267"/>
              </a:spcAft>
              <a:buSzPct val="100000"/>
              <a:buChar char="•"/>
            </a:pPr>
            <a:r>
              <a:rPr lang="en-US" sz="1000" dirty="0"/>
              <a:t>Gulati M, Levy PD, Mukherjee D, et al. 2021 AHA/ACC/ASE/CHEST/SAEM/SCCT/SCMR Guideline for the Evaluation and Diagnosis of Chest Pain. Circulation 2021;144(22):e368–e454. </a:t>
            </a:r>
          </a:p>
          <a:p>
            <a:pPr marL="457189" indent="-457189">
              <a:spcAft>
                <a:spcPts val="267"/>
              </a:spcAft>
              <a:buSzPct val="100000"/>
              <a:buChar char="•"/>
            </a:pPr>
            <a:r>
              <a:rPr lang="en-US" sz="1000" dirty="0"/>
              <a:t>Kontos MC, de Lemos JA, Deitelzweig SB, et al. 2022 ACC Expert Consensus Decision Pathway on the Evaluation and Disposition of Acute Chest Pain in the Emergency Department. J Am Coll Cardiol 2022;80(20):1925–60.</a:t>
            </a:r>
          </a:p>
          <a:p>
            <a:pPr marL="457189" indent="-457189">
              <a:spcAft>
                <a:spcPts val="267"/>
              </a:spcAft>
              <a:buSzPct val="100000"/>
              <a:buChar char="•"/>
            </a:pPr>
            <a:r>
              <a:rPr lang="en-US" sz="1000" dirty="0"/>
              <a:t>McConaghy JR, Sharma M, Patel H. Acute chest pain in adults: outpatient evaluation. Am Fam Physician 2020;102(12):721–7. </a:t>
            </a:r>
          </a:p>
          <a:p>
            <a:pPr marL="457189" indent="-457189">
              <a:spcAft>
                <a:spcPts val="267"/>
              </a:spcAft>
              <a:buSzPct val="100000"/>
              <a:buChar char="•"/>
            </a:pPr>
            <a:r>
              <a:rPr lang="en-US" sz="1000" dirty="0"/>
              <a:t>Pope JH, Aufderheide TP, Ruthazer R, et al. Missed diagnoses of acute cardiac ischemia in the emergency department. N Engl J Med 2000;342(16):1163–70. </a:t>
            </a:r>
          </a:p>
          <a:p>
            <a:pPr marL="457189" indent="-457189">
              <a:spcAft>
                <a:spcPts val="267"/>
              </a:spcAft>
              <a:buSzPct val="100000"/>
              <a:buChar char="•"/>
            </a:pPr>
            <a:r>
              <a:rPr lang="en-US" sz="1000" dirty="0"/>
              <a:t>Body R, Carley S, Wibberley C, et al. The value of symptoms and signs in the emergent diagnosis of acute coronary syndromes. Resuscitation 2010;81(3):281–6.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86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23FF3E9E-D46E-4FA0-B227-5E8BFA746D6B}" vid="{E65CB86B-EEA1-4301-B7BD-53CB59FB13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f5eac15-45c4-46b1-a354-0f36e1ca872f">
      <Terms xmlns="http://schemas.microsoft.com/office/infopath/2007/PartnerControls"/>
    </lcf76f155ced4ddcb4097134ff3c332f>
    <TaxCatchAll xmlns="5eb5af07-d9f8-4e3c-b372-46b3ea4f644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2949B1658DA342AA5F4DC264B28796" ma:contentTypeVersion="11" ma:contentTypeDescription="Create a new document." ma:contentTypeScope="" ma:versionID="f6cdd6f41cb400f5260425c5d26a46d2">
  <xsd:schema xmlns:xsd="http://www.w3.org/2001/XMLSchema" xmlns:xs="http://www.w3.org/2001/XMLSchema" xmlns:p="http://schemas.microsoft.com/office/2006/metadata/properties" xmlns:ns2="9f5eac15-45c4-46b1-a354-0f36e1ca872f" xmlns:ns3="5eb5af07-d9f8-4e3c-b372-46b3ea4f644b" targetNamespace="http://schemas.microsoft.com/office/2006/metadata/properties" ma:root="true" ma:fieldsID="769513243466750983229329d77799c4" ns2:_="" ns3:_="">
    <xsd:import namespace="9f5eac15-45c4-46b1-a354-0f36e1ca872f"/>
    <xsd:import namespace="5eb5af07-d9f8-4e3c-b372-46b3ea4f644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5eac15-45c4-46b1-a354-0f36e1ca872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63903fe-15b2-46db-8c3d-42cbf22e7f1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b5af07-d9f8-4e3c-b372-46b3ea4f644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de4c613-54c6-433c-b38d-b2ddc577a420}" ma:internalName="TaxCatchAll" ma:showField="CatchAllData" ma:web="5eb5af07-d9f8-4e3c-b372-46b3ea4f64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BD5B0B-9CF1-4E53-855C-3024F19F6960}">
  <ds:schemaRefs>
    <ds:schemaRef ds:uri="http://schemas.microsoft.com/office/2006/metadata/properties"/>
    <ds:schemaRef ds:uri="http://www.w3.org/2000/xmlns/"/>
    <ds:schemaRef ds:uri="9f5eac15-45c4-46b1-a354-0f36e1ca872f"/>
    <ds:schemaRef ds:uri="http://schemas.microsoft.com/office/infopath/2007/PartnerControls"/>
    <ds:schemaRef ds:uri="5eb5af07-d9f8-4e3c-b372-46b3ea4f644b"/>
    <ds:schemaRef ds:uri="http://www.w3.org/2001/XMLSchema-instance"/>
  </ds:schemaRefs>
</ds:datastoreItem>
</file>

<file path=customXml/itemProps2.xml><?xml version="1.0" encoding="utf-8"?>
<ds:datastoreItem xmlns:ds="http://schemas.openxmlformats.org/officeDocument/2006/customXml" ds:itemID="{556EB5AA-03B9-4CFB-8632-692BF581453A}">
  <ds:schemaRefs>
    <ds:schemaRef ds:uri="http://schemas.microsoft.com/sharepoint/v3/contenttype/forms"/>
  </ds:schemaRefs>
</ds:datastoreItem>
</file>

<file path=customXml/itemProps3.xml><?xml version="1.0" encoding="utf-8"?>
<ds:datastoreItem xmlns:ds="http://schemas.openxmlformats.org/officeDocument/2006/customXml" ds:itemID="{E76399ED-0641-4982-B6CA-C88C4CE9D609}">
  <ds:schemaRefs>
    <ds:schemaRef ds:uri="http://schemas.microsoft.com/office/2006/metadata/contentType"/>
    <ds:schemaRef ds:uri="http://schemas.microsoft.com/office/2006/metadata/properties/metaAttributes"/>
    <ds:schemaRef ds:uri="http://www.w3.org/2000/xmlns/"/>
    <ds:schemaRef ds:uri="http://www.w3.org/2001/XMLSchema"/>
    <ds:schemaRef ds:uri="9f5eac15-45c4-46b1-a354-0f36e1ca872f"/>
    <ds:schemaRef ds:uri="5eb5af07-d9f8-4e3c-b372-46b3ea4f644b"/>
  </ds:schemaRefs>
</ds:datastoreItem>
</file>

<file path=docProps/app.xml><?xml version="1.0" encoding="utf-8"?>
<Properties xmlns="http://schemas.openxmlformats.org/officeDocument/2006/extended-properties" xmlns:vt="http://schemas.openxmlformats.org/officeDocument/2006/docPropsVTypes">
  <Template>LMU-DCOM Conference 26- CP in the Primary Care Office</Template>
  <TotalTime>645</TotalTime>
  <Words>8644</Words>
  <Application>Microsoft Office PowerPoint</Application>
  <PresentationFormat>Widescreen</PresentationFormat>
  <Paragraphs>541</Paragraphs>
  <Slides>34</Slides>
  <Notes>26</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Chest Pain Emergencies in the Primary Care Office: Who Can Stay, Who Must Go?</vt:lpstr>
      <vt:lpstr>Financial Disclosures</vt:lpstr>
      <vt:lpstr>Objectives</vt:lpstr>
      <vt:lpstr>Chest Pain by the Numbers</vt:lpstr>
      <vt:lpstr>The Deadly Six</vt:lpstr>
      <vt:lpstr>Objective 1: Three findings that end the visit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EKGs that Lie</vt:lpstr>
      <vt:lpstr>Wellens syndrome</vt:lpstr>
      <vt:lpstr>De Winter &amp; hyperacute T waves</vt:lpstr>
      <vt:lpstr>aVR elevation</vt:lpstr>
      <vt:lpstr>Modified Sgarbossa</vt:lpstr>
      <vt:lpstr>How often will you actually see these?</vt:lpstr>
      <vt:lpstr>Who can stay? Who must Go?</vt:lpstr>
      <vt:lpstr>Low risk is a definition, not a feeling</vt:lpstr>
      <vt:lpstr>Objective 3: The disposition ladder</vt:lpstr>
      <vt:lpstr>Before the ambulance: the 10-minute office bundle</vt:lpstr>
      <vt:lpstr>Stay or Go?</vt:lpstr>
      <vt:lpstr>Case 1: the 'indigestion' that climbs stairs</vt:lpstr>
      <vt:lpstr>Case 1:  the verdict</vt:lpstr>
      <vt:lpstr>Case 2: the sharp pain that's 'mostly better'</vt:lpstr>
      <vt:lpstr>Case 2: the verdict</vt:lpstr>
      <vt:lpstr>Case 3: the hypertensive man who feels better</vt:lpstr>
      <vt:lpstr>Case 3 : the verdict</vt:lpstr>
      <vt:lpstr>Lightning round: the one who can stay</vt:lpstr>
      <vt:lpstr>PowerPoint Presentation</vt:lpstr>
      <vt:lpstr>References</vt:lpstr>
      <vt:lpstr>PowerPoint Presentation</vt:lpstr>
    </vt:vector>
  </TitlesOfParts>
  <Company>Vandalia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Chest Pain Emergencies in the Primary Care Office: Who Can Stay, Who Must Go?</dc:title>
  <dc:creator>Gustafson, Mark L.</dc:creator>
  <cp:lastModifiedBy>Gustafson, Mark L.</cp:lastModifiedBy>
  <cp:revision>85</cp:revision>
  <dcterms:created xsi:type="dcterms:W3CDTF">2026-10-01T17:32:09Z</dcterms:created>
  <dcterms:modified xsi:type="dcterms:W3CDTF">2026-10-07T16:36:35Z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0x010100D72949B1658DA342AA5F4DC264B28796</vt:lpwstr>
  </property>
</Properties>
</file>