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323" r:id="rId3"/>
    <p:sldId id="290" r:id="rId4"/>
    <p:sldId id="261" r:id="rId5"/>
    <p:sldId id="324" r:id="rId6"/>
    <p:sldId id="325" r:id="rId7"/>
    <p:sldId id="318" r:id="rId8"/>
    <p:sldId id="319" r:id="rId9"/>
    <p:sldId id="334" r:id="rId10"/>
    <p:sldId id="317" r:id="rId11"/>
    <p:sldId id="328" r:id="rId12"/>
    <p:sldId id="267" r:id="rId13"/>
    <p:sldId id="268" r:id="rId14"/>
    <p:sldId id="291" r:id="rId15"/>
    <p:sldId id="335" r:id="rId16"/>
    <p:sldId id="292" r:id="rId17"/>
    <p:sldId id="336" r:id="rId18"/>
    <p:sldId id="293" r:id="rId19"/>
    <p:sldId id="337" r:id="rId20"/>
    <p:sldId id="294" r:id="rId21"/>
    <p:sldId id="320" r:id="rId22"/>
    <p:sldId id="338" r:id="rId23"/>
    <p:sldId id="321" r:id="rId24"/>
    <p:sldId id="332" r:id="rId25"/>
    <p:sldId id="309" r:id="rId26"/>
    <p:sldId id="312" r:id="rId27"/>
    <p:sldId id="313" r:id="rId28"/>
    <p:sldId id="314" r:id="rId29"/>
    <p:sldId id="315" r:id="rId30"/>
    <p:sldId id="310" r:id="rId31"/>
    <p:sldId id="316" r:id="rId32"/>
    <p:sldId id="311" r:id="rId33"/>
    <p:sldId id="333" r:id="rId34"/>
    <p:sldId id="339" r:id="rId35"/>
    <p:sldId id="263" r:id="rId36"/>
    <p:sldId id="308" r:id="rId37"/>
    <p:sldId id="322" r:id="rId38"/>
    <p:sldId id="326" r:id="rId39"/>
    <p:sldId id="262" r:id="rId40"/>
    <p:sldId id="296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2789" autoAdjust="0"/>
  </p:normalViewPr>
  <p:slideViewPr>
    <p:cSldViewPr snapToGrid="0">
      <p:cViewPr varScale="1">
        <p:scale>
          <a:sx n="94" d="100"/>
          <a:sy n="94" d="100"/>
        </p:scale>
        <p:origin x="19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1AD7B-6635-4913-8988-465A711D1B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D2ED8E-D050-4B94-9191-69DCDD535C72}">
      <dgm:prSet custT="1"/>
      <dgm:spPr>
        <a:solidFill>
          <a:schemeClr val="tx2"/>
        </a:solidFill>
      </dgm:spPr>
      <dgm:t>
        <a:bodyPr/>
        <a:lstStyle/>
        <a:p>
          <a:r>
            <a: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Apply One-Minute-Learner/preceptor concept for setting the stage</a:t>
          </a:r>
          <a:endParaRPr lang="en-US" sz="2000" dirty="0"/>
        </a:p>
      </dgm:t>
    </dgm:pt>
    <dgm:pt modelId="{9CEE622A-AB61-4FD9-9B72-339CBDD708C3}" type="parTrans" cxnId="{6BF8A35B-128D-4DE6-88CC-9CEB4A1BC6E6}">
      <dgm:prSet/>
      <dgm:spPr/>
      <dgm:t>
        <a:bodyPr/>
        <a:lstStyle/>
        <a:p>
          <a:endParaRPr lang="en-US"/>
        </a:p>
      </dgm:t>
    </dgm:pt>
    <dgm:pt modelId="{F8AA2A2A-BC46-445E-A3BE-0F401430B2B3}" type="sibTrans" cxnId="{6BF8A35B-128D-4DE6-88CC-9CEB4A1BC6E6}">
      <dgm:prSet/>
      <dgm:spPr/>
      <dgm:t>
        <a:bodyPr/>
        <a:lstStyle/>
        <a:p>
          <a:endParaRPr lang="en-US"/>
        </a:p>
      </dgm:t>
    </dgm:pt>
    <dgm:pt modelId="{185A2640-677C-4E91-904B-D8BBF1832233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Create a safe and productive atmosphere for students to use feedback as a growth experience</a:t>
          </a:r>
        </a:p>
      </dgm:t>
    </dgm:pt>
    <dgm:pt modelId="{C736E1A0-429C-4D7B-BC15-02AEB27F2F45}" type="parTrans" cxnId="{59B495A6-BC18-4EB0-AB22-D27D0C6406F2}">
      <dgm:prSet/>
      <dgm:spPr/>
      <dgm:t>
        <a:bodyPr/>
        <a:lstStyle/>
        <a:p>
          <a:endParaRPr lang="en-US"/>
        </a:p>
      </dgm:t>
    </dgm:pt>
    <dgm:pt modelId="{EEE87017-635F-498D-9CD3-EF3F2F28FB5E}" type="sibTrans" cxnId="{59B495A6-BC18-4EB0-AB22-D27D0C6406F2}">
      <dgm:prSet/>
      <dgm:spPr/>
      <dgm:t>
        <a:bodyPr/>
        <a:lstStyle/>
        <a:p>
          <a:endParaRPr lang="en-US"/>
        </a:p>
      </dgm:t>
    </dgm:pt>
    <dgm:pt modelId="{95A223AB-31A6-4C39-91A7-46B828425E80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Use outcomes of immediate feedback to compile long-term feedback</a:t>
          </a:r>
        </a:p>
      </dgm:t>
    </dgm:pt>
    <dgm:pt modelId="{E86A35F9-5468-4DD6-950B-D7FF9617D6A4}" type="parTrans" cxnId="{F0FF2C1C-5255-4E58-BBE1-01F33BE14F7C}">
      <dgm:prSet/>
      <dgm:spPr/>
      <dgm:t>
        <a:bodyPr/>
        <a:lstStyle/>
        <a:p>
          <a:endParaRPr lang="en-US"/>
        </a:p>
      </dgm:t>
    </dgm:pt>
    <dgm:pt modelId="{826D4DB5-19A9-4980-B07C-46D6E874289D}" type="sibTrans" cxnId="{F0FF2C1C-5255-4E58-BBE1-01F33BE14F7C}">
      <dgm:prSet/>
      <dgm:spPr/>
      <dgm:t>
        <a:bodyPr/>
        <a:lstStyle/>
        <a:p>
          <a:endParaRPr lang="en-US"/>
        </a:p>
      </dgm:t>
    </dgm:pt>
    <dgm:pt modelId="{95E85F31-935B-4CE1-A5CF-8FF8F19D2242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Use available instruments to help in providing feedback</a:t>
          </a:r>
        </a:p>
      </dgm:t>
    </dgm:pt>
    <dgm:pt modelId="{7794E492-8214-47E9-95CE-BCC2F2CA5A3E}" type="parTrans" cxnId="{8BE90FA9-17F4-4F3B-BBB5-C2BD7E569CA2}">
      <dgm:prSet/>
      <dgm:spPr/>
      <dgm:t>
        <a:bodyPr/>
        <a:lstStyle/>
        <a:p>
          <a:endParaRPr lang="en-US"/>
        </a:p>
      </dgm:t>
    </dgm:pt>
    <dgm:pt modelId="{3A6959FF-9FA1-44E1-B536-6A0913D93586}" type="sibTrans" cxnId="{8BE90FA9-17F4-4F3B-BBB5-C2BD7E569CA2}">
      <dgm:prSet/>
      <dgm:spPr/>
      <dgm:t>
        <a:bodyPr/>
        <a:lstStyle/>
        <a:p>
          <a:endParaRPr lang="en-US"/>
        </a:p>
      </dgm:t>
    </dgm:pt>
    <dgm:pt modelId="{AA5664AE-EC9F-4B25-A0B2-EE1DD2C7C933}">
      <dgm:prSet/>
      <dgm:spPr>
        <a:solidFill>
          <a:schemeClr val="tx2"/>
        </a:solidFill>
      </dgm:spPr>
      <dgm:t>
        <a:bodyPr/>
        <a:lstStyle/>
        <a:p>
          <a:r>
            <a:rPr lang="en-US"/>
            <a:t>Apply </a:t>
          </a:r>
          <a:r>
            <a:rPr lang="en-US" dirty="0"/>
            <a:t>the Prepare to ADAPT process for both in-time and comprehensive feedback</a:t>
          </a:r>
        </a:p>
      </dgm:t>
    </dgm:pt>
    <dgm:pt modelId="{AFC60BC1-66A0-43BF-B71C-1534FFEE4BE6}" type="parTrans" cxnId="{12A60858-0AC1-440C-B402-0198AB89AD17}">
      <dgm:prSet/>
      <dgm:spPr/>
      <dgm:t>
        <a:bodyPr/>
        <a:lstStyle/>
        <a:p>
          <a:endParaRPr lang="en-US"/>
        </a:p>
      </dgm:t>
    </dgm:pt>
    <dgm:pt modelId="{A7712F17-F28D-4CB8-9275-73E41FA570D6}" type="sibTrans" cxnId="{12A60858-0AC1-440C-B402-0198AB89AD17}">
      <dgm:prSet/>
      <dgm:spPr/>
      <dgm:t>
        <a:bodyPr/>
        <a:lstStyle/>
        <a:p>
          <a:endParaRPr lang="en-US"/>
        </a:p>
      </dgm:t>
    </dgm:pt>
    <dgm:pt modelId="{201FA680-25AD-4499-8261-27DE5A820C4D}" type="pres">
      <dgm:prSet presAssocID="{B741AD7B-6635-4913-8988-465A711D1B67}" presName="linear" presStyleCnt="0">
        <dgm:presLayoutVars>
          <dgm:animLvl val="lvl"/>
          <dgm:resizeHandles val="exact"/>
        </dgm:presLayoutVars>
      </dgm:prSet>
      <dgm:spPr/>
    </dgm:pt>
    <dgm:pt modelId="{0B84337F-31D2-47D9-A17E-0D9DBE2F6411}" type="pres">
      <dgm:prSet presAssocID="{ACD2ED8E-D050-4B94-9191-69DCDD535C7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6B16D53-784D-469A-8CED-AD6D6B837338}" type="pres">
      <dgm:prSet presAssocID="{F8AA2A2A-BC46-445E-A3BE-0F401430B2B3}" presName="spacer" presStyleCnt="0"/>
      <dgm:spPr/>
    </dgm:pt>
    <dgm:pt modelId="{7D361426-4CB8-420C-A470-0F8675F7167E}" type="pres">
      <dgm:prSet presAssocID="{AA5664AE-EC9F-4B25-A0B2-EE1DD2C7C93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E3B260E-2E31-4117-A5F0-CFBF20D53231}" type="pres">
      <dgm:prSet presAssocID="{A7712F17-F28D-4CB8-9275-73E41FA570D6}" presName="spacer" presStyleCnt="0"/>
      <dgm:spPr/>
    </dgm:pt>
    <dgm:pt modelId="{7AF45F67-037F-4DEF-A262-42A93D56AD32}" type="pres">
      <dgm:prSet presAssocID="{185A2640-677C-4E91-904B-D8BBF183223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CD96DEF-0C98-4795-B6FA-765F63B9E778}" type="pres">
      <dgm:prSet presAssocID="{EEE87017-635F-498D-9CD3-EF3F2F28FB5E}" presName="spacer" presStyleCnt="0"/>
      <dgm:spPr/>
    </dgm:pt>
    <dgm:pt modelId="{26CDDF4C-5CE9-420E-A66D-443DE32ABF0E}" type="pres">
      <dgm:prSet presAssocID="{95A223AB-31A6-4C39-91A7-46B828425E8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6ADB844-29DA-4582-B79A-96D2D2D9CD93}" type="pres">
      <dgm:prSet presAssocID="{826D4DB5-19A9-4980-B07C-46D6E874289D}" presName="spacer" presStyleCnt="0"/>
      <dgm:spPr/>
    </dgm:pt>
    <dgm:pt modelId="{898B383E-29FB-41B7-920B-24E7D369B966}" type="pres">
      <dgm:prSet presAssocID="{95E85F31-935B-4CE1-A5CF-8FF8F19D224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35E7507-F4DF-4CFA-B579-5955F3FAC586}" type="presOf" srcId="{95E85F31-935B-4CE1-A5CF-8FF8F19D2242}" destId="{898B383E-29FB-41B7-920B-24E7D369B966}" srcOrd="0" destOrd="0" presId="urn:microsoft.com/office/officeart/2005/8/layout/vList2"/>
    <dgm:cxn modelId="{F0FF2C1C-5255-4E58-BBE1-01F33BE14F7C}" srcId="{B741AD7B-6635-4913-8988-465A711D1B67}" destId="{95A223AB-31A6-4C39-91A7-46B828425E80}" srcOrd="3" destOrd="0" parTransId="{E86A35F9-5468-4DD6-950B-D7FF9617D6A4}" sibTransId="{826D4DB5-19A9-4980-B07C-46D6E874289D}"/>
    <dgm:cxn modelId="{AC7B9630-946E-44E5-960B-97AF5CD3221B}" type="presOf" srcId="{ACD2ED8E-D050-4B94-9191-69DCDD535C72}" destId="{0B84337F-31D2-47D9-A17E-0D9DBE2F6411}" srcOrd="0" destOrd="0" presId="urn:microsoft.com/office/officeart/2005/8/layout/vList2"/>
    <dgm:cxn modelId="{6BF8A35B-128D-4DE6-88CC-9CEB4A1BC6E6}" srcId="{B741AD7B-6635-4913-8988-465A711D1B67}" destId="{ACD2ED8E-D050-4B94-9191-69DCDD535C72}" srcOrd="0" destOrd="0" parTransId="{9CEE622A-AB61-4FD9-9B72-339CBDD708C3}" sibTransId="{F8AA2A2A-BC46-445E-A3BE-0F401430B2B3}"/>
    <dgm:cxn modelId="{5797FD66-1CF6-416B-A53D-EB9B2102CFC5}" type="presOf" srcId="{95A223AB-31A6-4C39-91A7-46B828425E80}" destId="{26CDDF4C-5CE9-420E-A66D-443DE32ABF0E}" srcOrd="0" destOrd="0" presId="urn:microsoft.com/office/officeart/2005/8/layout/vList2"/>
    <dgm:cxn modelId="{12A60858-0AC1-440C-B402-0198AB89AD17}" srcId="{B741AD7B-6635-4913-8988-465A711D1B67}" destId="{AA5664AE-EC9F-4B25-A0B2-EE1DD2C7C933}" srcOrd="1" destOrd="0" parTransId="{AFC60BC1-66A0-43BF-B71C-1534FFEE4BE6}" sibTransId="{A7712F17-F28D-4CB8-9275-73E41FA570D6}"/>
    <dgm:cxn modelId="{59B495A6-BC18-4EB0-AB22-D27D0C6406F2}" srcId="{B741AD7B-6635-4913-8988-465A711D1B67}" destId="{185A2640-677C-4E91-904B-D8BBF1832233}" srcOrd="2" destOrd="0" parTransId="{C736E1A0-429C-4D7B-BC15-02AEB27F2F45}" sibTransId="{EEE87017-635F-498D-9CD3-EF3F2F28FB5E}"/>
    <dgm:cxn modelId="{8BE90FA9-17F4-4F3B-BBB5-C2BD7E569CA2}" srcId="{B741AD7B-6635-4913-8988-465A711D1B67}" destId="{95E85F31-935B-4CE1-A5CF-8FF8F19D2242}" srcOrd="4" destOrd="0" parTransId="{7794E492-8214-47E9-95CE-BCC2F2CA5A3E}" sibTransId="{3A6959FF-9FA1-44E1-B536-6A0913D93586}"/>
    <dgm:cxn modelId="{031D96D2-7DF0-473F-B5C6-B76A6F7D6604}" type="presOf" srcId="{AA5664AE-EC9F-4B25-A0B2-EE1DD2C7C933}" destId="{7D361426-4CB8-420C-A470-0F8675F7167E}" srcOrd="0" destOrd="0" presId="urn:microsoft.com/office/officeart/2005/8/layout/vList2"/>
    <dgm:cxn modelId="{4C2F69E2-ABA6-4DCC-830D-F47F0C5B635E}" type="presOf" srcId="{185A2640-677C-4E91-904B-D8BBF1832233}" destId="{7AF45F67-037F-4DEF-A262-42A93D56AD32}" srcOrd="0" destOrd="0" presId="urn:microsoft.com/office/officeart/2005/8/layout/vList2"/>
    <dgm:cxn modelId="{FD6DDCE5-4C57-4B46-80F3-36274DB0D4EE}" type="presOf" srcId="{B741AD7B-6635-4913-8988-465A711D1B67}" destId="{201FA680-25AD-4499-8261-27DE5A820C4D}" srcOrd="0" destOrd="0" presId="urn:microsoft.com/office/officeart/2005/8/layout/vList2"/>
    <dgm:cxn modelId="{A52E2A34-3E17-4F06-8B67-17556DDC74C9}" type="presParOf" srcId="{201FA680-25AD-4499-8261-27DE5A820C4D}" destId="{0B84337F-31D2-47D9-A17E-0D9DBE2F6411}" srcOrd="0" destOrd="0" presId="urn:microsoft.com/office/officeart/2005/8/layout/vList2"/>
    <dgm:cxn modelId="{3070FF3E-D1F8-42E3-86B6-BEC13DCC56BE}" type="presParOf" srcId="{201FA680-25AD-4499-8261-27DE5A820C4D}" destId="{76B16D53-784D-469A-8CED-AD6D6B837338}" srcOrd="1" destOrd="0" presId="urn:microsoft.com/office/officeart/2005/8/layout/vList2"/>
    <dgm:cxn modelId="{DE3AC957-36FF-485E-B820-9AE73AD26088}" type="presParOf" srcId="{201FA680-25AD-4499-8261-27DE5A820C4D}" destId="{7D361426-4CB8-420C-A470-0F8675F7167E}" srcOrd="2" destOrd="0" presId="urn:microsoft.com/office/officeart/2005/8/layout/vList2"/>
    <dgm:cxn modelId="{D87F8CDA-C2AB-48BA-9306-131970F42F41}" type="presParOf" srcId="{201FA680-25AD-4499-8261-27DE5A820C4D}" destId="{4E3B260E-2E31-4117-A5F0-CFBF20D53231}" srcOrd="3" destOrd="0" presId="urn:microsoft.com/office/officeart/2005/8/layout/vList2"/>
    <dgm:cxn modelId="{F68627B8-D5E5-48FF-8BFC-27314912FC27}" type="presParOf" srcId="{201FA680-25AD-4499-8261-27DE5A820C4D}" destId="{7AF45F67-037F-4DEF-A262-42A93D56AD32}" srcOrd="4" destOrd="0" presId="urn:microsoft.com/office/officeart/2005/8/layout/vList2"/>
    <dgm:cxn modelId="{A847C8EB-C1CB-4961-BD88-FC40F79BD00E}" type="presParOf" srcId="{201FA680-25AD-4499-8261-27DE5A820C4D}" destId="{5CD96DEF-0C98-4795-B6FA-765F63B9E778}" srcOrd="5" destOrd="0" presId="urn:microsoft.com/office/officeart/2005/8/layout/vList2"/>
    <dgm:cxn modelId="{FAD8FEC7-90F6-45CA-BD09-44FBADAED752}" type="presParOf" srcId="{201FA680-25AD-4499-8261-27DE5A820C4D}" destId="{26CDDF4C-5CE9-420E-A66D-443DE32ABF0E}" srcOrd="6" destOrd="0" presId="urn:microsoft.com/office/officeart/2005/8/layout/vList2"/>
    <dgm:cxn modelId="{80632A7B-FD51-466D-9EE6-8FDCC0884343}" type="presParOf" srcId="{201FA680-25AD-4499-8261-27DE5A820C4D}" destId="{56ADB844-29DA-4582-B79A-96D2D2D9CD93}" srcOrd="7" destOrd="0" presId="urn:microsoft.com/office/officeart/2005/8/layout/vList2"/>
    <dgm:cxn modelId="{8502A00A-05F8-496A-8227-6FCB463665AE}" type="presParOf" srcId="{201FA680-25AD-4499-8261-27DE5A820C4D}" destId="{898B383E-29FB-41B7-920B-24E7D369B96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E8831-28D7-4C5E-9325-5B5B223A9C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443C4-8A5C-42DB-95D5-5BAF81E0F2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Emphasize the importance of the process</a:t>
          </a:r>
        </a:p>
      </dgm:t>
    </dgm:pt>
    <dgm:pt modelId="{F0FB76FB-E246-43B8-8A29-536B768B3CB5}" type="parTrans" cxnId="{C9566667-A9A5-4799-A935-2477ED985FED}">
      <dgm:prSet/>
      <dgm:spPr/>
      <dgm:t>
        <a:bodyPr/>
        <a:lstStyle/>
        <a:p>
          <a:endParaRPr lang="en-US"/>
        </a:p>
      </dgm:t>
    </dgm:pt>
    <dgm:pt modelId="{6D20FF1E-3FEA-4742-882E-2FA7043D24E2}" type="sibTrans" cxnId="{C9566667-A9A5-4799-A935-2477ED985FED}">
      <dgm:prSet/>
      <dgm:spPr/>
      <dgm:t>
        <a:bodyPr/>
        <a:lstStyle/>
        <a:p>
          <a:endParaRPr lang="en-US"/>
        </a:p>
      </dgm:t>
    </dgm:pt>
    <dgm:pt modelId="{942008CA-571A-4A9D-926B-0AB5F309D2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Praise </a:t>
          </a:r>
          <a:r>
            <a:rPr lang="en-US" i="1" dirty="0"/>
            <a:t>hard work </a:t>
          </a:r>
          <a:r>
            <a:rPr lang="en-US" dirty="0"/>
            <a:t>with successes, not just the successes</a:t>
          </a:r>
        </a:p>
      </dgm:t>
    </dgm:pt>
    <dgm:pt modelId="{5BE85C84-139E-44AB-9516-F4BEC4F7D6C0}" type="parTrans" cxnId="{5B70745E-3205-423B-AEA5-A53BA2C68839}">
      <dgm:prSet/>
      <dgm:spPr/>
      <dgm:t>
        <a:bodyPr/>
        <a:lstStyle/>
        <a:p>
          <a:endParaRPr lang="en-US"/>
        </a:p>
      </dgm:t>
    </dgm:pt>
    <dgm:pt modelId="{ED6F84C8-BD47-404C-AA02-2C8176782502}" type="sibTrans" cxnId="{5B70745E-3205-423B-AEA5-A53BA2C68839}">
      <dgm:prSet/>
      <dgm:spPr/>
      <dgm:t>
        <a:bodyPr/>
        <a:lstStyle/>
        <a:p>
          <a:endParaRPr lang="en-US"/>
        </a:p>
      </dgm:t>
    </dgm:pt>
    <dgm:pt modelId="{F8003C49-037A-4A70-8D38-A335220EDA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Make feedback a normal thing</a:t>
          </a:r>
        </a:p>
      </dgm:t>
    </dgm:pt>
    <dgm:pt modelId="{2CEC9DE1-6CED-4781-AF1F-7CCD25F612A2}" type="parTrans" cxnId="{98C82B7B-07F6-424A-82BA-2B31F7AB8E41}">
      <dgm:prSet/>
      <dgm:spPr/>
      <dgm:t>
        <a:bodyPr/>
        <a:lstStyle/>
        <a:p>
          <a:endParaRPr lang="en-US"/>
        </a:p>
      </dgm:t>
    </dgm:pt>
    <dgm:pt modelId="{67C81855-9EF7-4886-A05D-4D98016FED1C}" type="sibTrans" cxnId="{98C82B7B-07F6-424A-82BA-2B31F7AB8E41}">
      <dgm:prSet/>
      <dgm:spPr/>
      <dgm:t>
        <a:bodyPr/>
        <a:lstStyle/>
        <a:p>
          <a:endParaRPr lang="en-US"/>
        </a:p>
      </dgm:t>
    </dgm:pt>
    <dgm:pt modelId="{2C24333F-77D5-4BD6-BC44-0B17AD1CDA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Walk the talk</a:t>
          </a:r>
        </a:p>
      </dgm:t>
    </dgm:pt>
    <dgm:pt modelId="{9EF77D61-96BD-47DE-8B40-40C4955BC96C}" type="parTrans" cxnId="{52EFD5BB-DE1A-44D9-BA36-9A8596F721DF}">
      <dgm:prSet/>
      <dgm:spPr/>
      <dgm:t>
        <a:bodyPr/>
        <a:lstStyle/>
        <a:p>
          <a:endParaRPr lang="en-US"/>
        </a:p>
      </dgm:t>
    </dgm:pt>
    <dgm:pt modelId="{1F7A62D3-CD31-41E1-9F58-71FD5EFB57E1}" type="sibTrans" cxnId="{52EFD5BB-DE1A-44D9-BA36-9A8596F721DF}">
      <dgm:prSet/>
      <dgm:spPr/>
      <dgm:t>
        <a:bodyPr/>
        <a:lstStyle/>
        <a:p>
          <a:endParaRPr lang="en-US"/>
        </a:p>
      </dgm:t>
    </dgm:pt>
    <dgm:pt modelId="{8C3A5239-B79A-4BEE-A587-0B70764FC0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Acknowledge your own struggles</a:t>
          </a:r>
        </a:p>
      </dgm:t>
    </dgm:pt>
    <dgm:pt modelId="{FF782442-8152-4636-9DB1-3F5EE45B63BF}" type="parTrans" cxnId="{1D54C81A-F865-4B49-86E0-038A3F3DC3B6}">
      <dgm:prSet/>
      <dgm:spPr/>
      <dgm:t>
        <a:bodyPr/>
        <a:lstStyle/>
        <a:p>
          <a:endParaRPr lang="en-US"/>
        </a:p>
      </dgm:t>
    </dgm:pt>
    <dgm:pt modelId="{0EF2E153-16B1-4989-9773-88E09D3C0122}" type="sibTrans" cxnId="{1D54C81A-F865-4B49-86E0-038A3F3DC3B6}">
      <dgm:prSet/>
      <dgm:spPr/>
      <dgm:t>
        <a:bodyPr/>
        <a:lstStyle/>
        <a:p>
          <a:endParaRPr lang="en-US"/>
        </a:p>
      </dgm:t>
    </dgm:pt>
    <dgm:pt modelId="{F0F1FB46-1CF6-4975-9FB3-810E8A817B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Explain your intentions</a:t>
          </a:r>
        </a:p>
      </dgm:t>
    </dgm:pt>
    <dgm:pt modelId="{BCCE16E6-AE0E-4BDC-83FB-A16DADA3A50B}" type="parTrans" cxnId="{3EB10715-81FB-4573-9AD5-B70F57897805}">
      <dgm:prSet/>
      <dgm:spPr/>
      <dgm:t>
        <a:bodyPr/>
        <a:lstStyle/>
        <a:p>
          <a:endParaRPr lang="en-US"/>
        </a:p>
      </dgm:t>
    </dgm:pt>
    <dgm:pt modelId="{20B99F2C-0302-430C-AC68-6F4DBE097691}" type="sibTrans" cxnId="{3EB10715-81FB-4573-9AD5-B70F57897805}">
      <dgm:prSet/>
      <dgm:spPr/>
      <dgm:t>
        <a:bodyPr/>
        <a:lstStyle/>
        <a:p>
          <a:endParaRPr lang="en-US"/>
        </a:p>
      </dgm:t>
    </dgm:pt>
    <dgm:pt modelId="{2AD6D122-34EB-4CE8-8842-EF88D4CB3C15}" type="pres">
      <dgm:prSet presAssocID="{5B6E8831-28D7-4C5E-9325-5B5B223A9CAD}" presName="root" presStyleCnt="0">
        <dgm:presLayoutVars>
          <dgm:dir/>
          <dgm:resizeHandles val="exact"/>
        </dgm:presLayoutVars>
      </dgm:prSet>
      <dgm:spPr/>
    </dgm:pt>
    <dgm:pt modelId="{7B2CC8F7-086E-4448-BEBD-6E047A4B275D}" type="pres">
      <dgm:prSet presAssocID="{793443C4-8A5C-42DB-95D5-5BAF81E0F22E}" presName="compNode" presStyleCnt="0"/>
      <dgm:spPr/>
    </dgm:pt>
    <dgm:pt modelId="{61644497-0C5E-4EC2-A491-E09EC9C12D60}" type="pres">
      <dgm:prSet presAssocID="{793443C4-8A5C-42DB-95D5-5BAF81E0F22E}" presName="bgRect" presStyleLbl="bgShp" presStyleIdx="0" presStyleCnt="5"/>
      <dgm:spPr/>
    </dgm:pt>
    <dgm:pt modelId="{E64DBD9F-5046-4E5D-B5F9-71373BFF254F}" type="pres">
      <dgm:prSet presAssocID="{793443C4-8A5C-42DB-95D5-5BAF81E0F22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AD4FE237-5358-4C2F-9110-6666E0CA4961}" type="pres">
      <dgm:prSet presAssocID="{793443C4-8A5C-42DB-95D5-5BAF81E0F22E}" presName="spaceRect" presStyleCnt="0"/>
      <dgm:spPr/>
    </dgm:pt>
    <dgm:pt modelId="{7AE7918D-AFB8-4782-BE00-425E47AFE43E}" type="pres">
      <dgm:prSet presAssocID="{793443C4-8A5C-42DB-95D5-5BAF81E0F22E}" presName="parTx" presStyleLbl="revTx" presStyleIdx="0" presStyleCnt="6">
        <dgm:presLayoutVars>
          <dgm:chMax val="0"/>
          <dgm:chPref val="0"/>
        </dgm:presLayoutVars>
      </dgm:prSet>
      <dgm:spPr/>
    </dgm:pt>
    <dgm:pt modelId="{2F3B202F-4A0D-45F7-ADDC-D3C3912D80BD}" type="pres">
      <dgm:prSet presAssocID="{793443C4-8A5C-42DB-95D5-5BAF81E0F22E}" presName="desTx" presStyleLbl="revTx" presStyleIdx="1" presStyleCnt="6">
        <dgm:presLayoutVars/>
      </dgm:prSet>
      <dgm:spPr/>
    </dgm:pt>
    <dgm:pt modelId="{33F867DE-D3DA-4C69-87A5-127A0075026B}" type="pres">
      <dgm:prSet presAssocID="{6D20FF1E-3FEA-4742-882E-2FA7043D24E2}" presName="sibTrans" presStyleCnt="0"/>
      <dgm:spPr/>
    </dgm:pt>
    <dgm:pt modelId="{C0415FD0-A9DD-43B2-8A73-CF18BC38A295}" type="pres">
      <dgm:prSet presAssocID="{F8003C49-037A-4A70-8D38-A335220EDA63}" presName="compNode" presStyleCnt="0"/>
      <dgm:spPr/>
    </dgm:pt>
    <dgm:pt modelId="{9E8B1D52-97AC-4F92-A5EC-D7BA3EE48975}" type="pres">
      <dgm:prSet presAssocID="{F8003C49-037A-4A70-8D38-A335220EDA63}" presName="bgRect" presStyleLbl="bgShp" presStyleIdx="1" presStyleCnt="5"/>
      <dgm:spPr/>
    </dgm:pt>
    <dgm:pt modelId="{39F445C8-35AC-47CF-8745-246952973594}" type="pres">
      <dgm:prSet presAssocID="{F8003C49-037A-4A70-8D38-A335220EDA6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BB31E65-B32F-4609-9268-1988F72B3C1B}" type="pres">
      <dgm:prSet presAssocID="{F8003C49-037A-4A70-8D38-A335220EDA63}" presName="spaceRect" presStyleCnt="0"/>
      <dgm:spPr/>
    </dgm:pt>
    <dgm:pt modelId="{C43593A0-2C05-403D-B143-1F2C31FBE766}" type="pres">
      <dgm:prSet presAssocID="{F8003C49-037A-4A70-8D38-A335220EDA63}" presName="parTx" presStyleLbl="revTx" presStyleIdx="2" presStyleCnt="6">
        <dgm:presLayoutVars>
          <dgm:chMax val="0"/>
          <dgm:chPref val="0"/>
        </dgm:presLayoutVars>
      </dgm:prSet>
      <dgm:spPr/>
    </dgm:pt>
    <dgm:pt modelId="{FB7CF50D-A8E2-4285-A538-29303CB39E79}" type="pres">
      <dgm:prSet presAssocID="{67C81855-9EF7-4886-A05D-4D98016FED1C}" presName="sibTrans" presStyleCnt="0"/>
      <dgm:spPr/>
    </dgm:pt>
    <dgm:pt modelId="{2BBB3BFE-8CC1-4BEB-936F-579C6D7C7D16}" type="pres">
      <dgm:prSet presAssocID="{2C24333F-77D5-4BD6-BC44-0B17AD1CDAE3}" presName="compNode" presStyleCnt="0"/>
      <dgm:spPr/>
    </dgm:pt>
    <dgm:pt modelId="{028F05A5-8ADC-4D75-B312-E3551262E778}" type="pres">
      <dgm:prSet presAssocID="{2C24333F-77D5-4BD6-BC44-0B17AD1CDAE3}" presName="bgRect" presStyleLbl="bgShp" presStyleIdx="2" presStyleCnt="5"/>
      <dgm:spPr/>
    </dgm:pt>
    <dgm:pt modelId="{1AA89AA7-D95D-4C4C-9D0E-B56A2347F14E}" type="pres">
      <dgm:prSet presAssocID="{2C24333F-77D5-4BD6-BC44-0B17AD1CDAE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2B8F1F75-C3ED-4B9E-B047-E0A93177B448}" type="pres">
      <dgm:prSet presAssocID="{2C24333F-77D5-4BD6-BC44-0B17AD1CDAE3}" presName="spaceRect" presStyleCnt="0"/>
      <dgm:spPr/>
    </dgm:pt>
    <dgm:pt modelId="{562A00D6-4C67-4617-B149-2C6163415F3A}" type="pres">
      <dgm:prSet presAssocID="{2C24333F-77D5-4BD6-BC44-0B17AD1CDAE3}" presName="parTx" presStyleLbl="revTx" presStyleIdx="3" presStyleCnt="6">
        <dgm:presLayoutVars>
          <dgm:chMax val="0"/>
          <dgm:chPref val="0"/>
        </dgm:presLayoutVars>
      </dgm:prSet>
      <dgm:spPr/>
    </dgm:pt>
    <dgm:pt modelId="{F8B58C5F-8A37-488C-A73F-194F5BFE6728}" type="pres">
      <dgm:prSet presAssocID="{1F7A62D3-CD31-41E1-9F58-71FD5EFB57E1}" presName="sibTrans" presStyleCnt="0"/>
      <dgm:spPr/>
    </dgm:pt>
    <dgm:pt modelId="{90AC9831-1DC6-4553-8BD1-CF67B49CBE56}" type="pres">
      <dgm:prSet presAssocID="{8C3A5239-B79A-4BEE-A587-0B70764FC0D9}" presName="compNode" presStyleCnt="0"/>
      <dgm:spPr/>
    </dgm:pt>
    <dgm:pt modelId="{078D1278-DB05-4EFB-B267-FDABB4A29632}" type="pres">
      <dgm:prSet presAssocID="{8C3A5239-B79A-4BEE-A587-0B70764FC0D9}" presName="bgRect" presStyleLbl="bgShp" presStyleIdx="3" presStyleCnt="5"/>
      <dgm:spPr/>
    </dgm:pt>
    <dgm:pt modelId="{C8328670-D681-47F8-8C40-34F1CD0862D8}" type="pres">
      <dgm:prSet presAssocID="{8C3A5239-B79A-4BEE-A587-0B70764FC0D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2FC7F25-5AC4-4065-91CE-854F0F0D7BBA}" type="pres">
      <dgm:prSet presAssocID="{8C3A5239-B79A-4BEE-A587-0B70764FC0D9}" presName="spaceRect" presStyleCnt="0"/>
      <dgm:spPr/>
    </dgm:pt>
    <dgm:pt modelId="{A31F2D4F-05DD-40D9-9D57-11FA3DB219A7}" type="pres">
      <dgm:prSet presAssocID="{8C3A5239-B79A-4BEE-A587-0B70764FC0D9}" presName="parTx" presStyleLbl="revTx" presStyleIdx="4" presStyleCnt="6">
        <dgm:presLayoutVars>
          <dgm:chMax val="0"/>
          <dgm:chPref val="0"/>
        </dgm:presLayoutVars>
      </dgm:prSet>
      <dgm:spPr/>
    </dgm:pt>
    <dgm:pt modelId="{B35B5923-E38C-4237-A5C0-73F3190C7B5F}" type="pres">
      <dgm:prSet presAssocID="{0EF2E153-16B1-4989-9773-88E09D3C0122}" presName="sibTrans" presStyleCnt="0"/>
      <dgm:spPr/>
    </dgm:pt>
    <dgm:pt modelId="{3DAB36EF-0EE9-465E-A661-966BEE2AA21D}" type="pres">
      <dgm:prSet presAssocID="{F0F1FB46-1CF6-4975-9FB3-810E8A817B3B}" presName="compNode" presStyleCnt="0"/>
      <dgm:spPr/>
    </dgm:pt>
    <dgm:pt modelId="{32F3D524-B911-4C3B-B09C-45D7D0125842}" type="pres">
      <dgm:prSet presAssocID="{F0F1FB46-1CF6-4975-9FB3-810E8A817B3B}" presName="bgRect" presStyleLbl="bgShp" presStyleIdx="4" presStyleCnt="5"/>
      <dgm:spPr/>
    </dgm:pt>
    <dgm:pt modelId="{2FFAFABB-5439-4B9D-88C0-F1D15CF19598}" type="pres">
      <dgm:prSet presAssocID="{F0F1FB46-1CF6-4975-9FB3-810E8A817B3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4F4944BB-5305-4475-B6C6-0A4CDEB22F5F}" type="pres">
      <dgm:prSet presAssocID="{F0F1FB46-1CF6-4975-9FB3-810E8A817B3B}" presName="spaceRect" presStyleCnt="0"/>
      <dgm:spPr/>
    </dgm:pt>
    <dgm:pt modelId="{B301757C-E53D-4E49-9DAD-EABE3C6A42C3}" type="pres">
      <dgm:prSet presAssocID="{F0F1FB46-1CF6-4975-9FB3-810E8A817B3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EB10715-81FB-4573-9AD5-B70F57897805}" srcId="{5B6E8831-28D7-4C5E-9325-5B5B223A9CAD}" destId="{F0F1FB46-1CF6-4975-9FB3-810E8A817B3B}" srcOrd="4" destOrd="0" parTransId="{BCCE16E6-AE0E-4BDC-83FB-A16DADA3A50B}" sibTransId="{20B99F2C-0302-430C-AC68-6F4DBE097691}"/>
    <dgm:cxn modelId="{1D54C81A-F865-4B49-86E0-038A3F3DC3B6}" srcId="{5B6E8831-28D7-4C5E-9325-5B5B223A9CAD}" destId="{8C3A5239-B79A-4BEE-A587-0B70764FC0D9}" srcOrd="3" destOrd="0" parTransId="{FF782442-8152-4636-9DB1-3F5EE45B63BF}" sibTransId="{0EF2E153-16B1-4989-9773-88E09D3C0122}"/>
    <dgm:cxn modelId="{6B3BD430-33C6-454F-B49C-0DA16C89449B}" type="presOf" srcId="{2C24333F-77D5-4BD6-BC44-0B17AD1CDAE3}" destId="{562A00D6-4C67-4617-B149-2C6163415F3A}" srcOrd="0" destOrd="0" presId="urn:microsoft.com/office/officeart/2018/2/layout/IconVerticalSolidList"/>
    <dgm:cxn modelId="{ED53E937-2A4F-4A00-8638-2786DC7A3DA5}" type="presOf" srcId="{793443C4-8A5C-42DB-95D5-5BAF81E0F22E}" destId="{7AE7918D-AFB8-4782-BE00-425E47AFE43E}" srcOrd="0" destOrd="0" presId="urn:microsoft.com/office/officeart/2018/2/layout/IconVerticalSolidList"/>
    <dgm:cxn modelId="{EBA8DF40-9DC4-429C-813D-A6EB93F34FCB}" type="presOf" srcId="{F8003C49-037A-4A70-8D38-A335220EDA63}" destId="{C43593A0-2C05-403D-B143-1F2C31FBE766}" srcOrd="0" destOrd="0" presId="urn:microsoft.com/office/officeart/2018/2/layout/IconVerticalSolidList"/>
    <dgm:cxn modelId="{5B70745E-3205-423B-AEA5-A53BA2C68839}" srcId="{793443C4-8A5C-42DB-95D5-5BAF81E0F22E}" destId="{942008CA-571A-4A9D-926B-0AB5F309D2E9}" srcOrd="0" destOrd="0" parTransId="{5BE85C84-139E-44AB-9516-F4BEC4F7D6C0}" sibTransId="{ED6F84C8-BD47-404C-AA02-2C8176782502}"/>
    <dgm:cxn modelId="{C9566667-A9A5-4799-A935-2477ED985FED}" srcId="{5B6E8831-28D7-4C5E-9325-5B5B223A9CAD}" destId="{793443C4-8A5C-42DB-95D5-5BAF81E0F22E}" srcOrd="0" destOrd="0" parTransId="{F0FB76FB-E246-43B8-8A29-536B768B3CB5}" sibTransId="{6D20FF1E-3FEA-4742-882E-2FA7043D24E2}"/>
    <dgm:cxn modelId="{44029F50-D833-4B37-8184-926464EE967B}" type="presOf" srcId="{5B6E8831-28D7-4C5E-9325-5B5B223A9CAD}" destId="{2AD6D122-34EB-4CE8-8842-EF88D4CB3C15}" srcOrd="0" destOrd="0" presId="urn:microsoft.com/office/officeart/2018/2/layout/IconVerticalSolidList"/>
    <dgm:cxn modelId="{98C82B7B-07F6-424A-82BA-2B31F7AB8E41}" srcId="{5B6E8831-28D7-4C5E-9325-5B5B223A9CAD}" destId="{F8003C49-037A-4A70-8D38-A335220EDA63}" srcOrd="1" destOrd="0" parTransId="{2CEC9DE1-6CED-4781-AF1F-7CCD25F612A2}" sibTransId="{67C81855-9EF7-4886-A05D-4D98016FED1C}"/>
    <dgm:cxn modelId="{834A31AA-E635-4624-B06A-715C17A394FD}" type="presOf" srcId="{8C3A5239-B79A-4BEE-A587-0B70764FC0D9}" destId="{A31F2D4F-05DD-40D9-9D57-11FA3DB219A7}" srcOrd="0" destOrd="0" presId="urn:microsoft.com/office/officeart/2018/2/layout/IconVerticalSolidList"/>
    <dgm:cxn modelId="{52EFD5BB-DE1A-44D9-BA36-9A8596F721DF}" srcId="{5B6E8831-28D7-4C5E-9325-5B5B223A9CAD}" destId="{2C24333F-77D5-4BD6-BC44-0B17AD1CDAE3}" srcOrd="2" destOrd="0" parTransId="{9EF77D61-96BD-47DE-8B40-40C4955BC96C}" sibTransId="{1F7A62D3-CD31-41E1-9F58-71FD5EFB57E1}"/>
    <dgm:cxn modelId="{2F58A1D7-2C6D-4AC0-82F5-BDC276C71FFE}" type="presOf" srcId="{942008CA-571A-4A9D-926B-0AB5F309D2E9}" destId="{2F3B202F-4A0D-45F7-ADDC-D3C3912D80BD}" srcOrd="0" destOrd="0" presId="urn:microsoft.com/office/officeart/2018/2/layout/IconVerticalSolidList"/>
    <dgm:cxn modelId="{7F8838FE-14DA-4750-9C8C-1DBF87CD1695}" type="presOf" srcId="{F0F1FB46-1CF6-4975-9FB3-810E8A817B3B}" destId="{B301757C-E53D-4E49-9DAD-EABE3C6A42C3}" srcOrd="0" destOrd="0" presId="urn:microsoft.com/office/officeart/2018/2/layout/IconVerticalSolidList"/>
    <dgm:cxn modelId="{A9ED37BD-51FF-4772-B205-82D6C21D14DC}" type="presParOf" srcId="{2AD6D122-34EB-4CE8-8842-EF88D4CB3C15}" destId="{7B2CC8F7-086E-4448-BEBD-6E047A4B275D}" srcOrd="0" destOrd="0" presId="urn:microsoft.com/office/officeart/2018/2/layout/IconVerticalSolidList"/>
    <dgm:cxn modelId="{DC3C42E6-466A-4B72-9F3A-A2C8FBDFBB69}" type="presParOf" srcId="{7B2CC8F7-086E-4448-BEBD-6E047A4B275D}" destId="{61644497-0C5E-4EC2-A491-E09EC9C12D60}" srcOrd="0" destOrd="0" presId="urn:microsoft.com/office/officeart/2018/2/layout/IconVerticalSolidList"/>
    <dgm:cxn modelId="{2766F357-61CD-48FB-94C5-F01995BAFA55}" type="presParOf" srcId="{7B2CC8F7-086E-4448-BEBD-6E047A4B275D}" destId="{E64DBD9F-5046-4E5D-B5F9-71373BFF254F}" srcOrd="1" destOrd="0" presId="urn:microsoft.com/office/officeart/2018/2/layout/IconVerticalSolidList"/>
    <dgm:cxn modelId="{447D08F0-4E71-4BDC-8940-0E7AC9EDF24D}" type="presParOf" srcId="{7B2CC8F7-086E-4448-BEBD-6E047A4B275D}" destId="{AD4FE237-5358-4C2F-9110-6666E0CA4961}" srcOrd="2" destOrd="0" presId="urn:microsoft.com/office/officeart/2018/2/layout/IconVerticalSolidList"/>
    <dgm:cxn modelId="{68E85D29-763D-4D35-BC0A-8E09C8F90632}" type="presParOf" srcId="{7B2CC8F7-086E-4448-BEBD-6E047A4B275D}" destId="{7AE7918D-AFB8-4782-BE00-425E47AFE43E}" srcOrd="3" destOrd="0" presId="urn:microsoft.com/office/officeart/2018/2/layout/IconVerticalSolidList"/>
    <dgm:cxn modelId="{5FF2EA39-46C5-4906-9C70-B8EDCAF128C7}" type="presParOf" srcId="{7B2CC8F7-086E-4448-BEBD-6E047A4B275D}" destId="{2F3B202F-4A0D-45F7-ADDC-D3C3912D80BD}" srcOrd="4" destOrd="0" presId="urn:microsoft.com/office/officeart/2018/2/layout/IconVerticalSolidList"/>
    <dgm:cxn modelId="{2952A4C6-E6CB-4B36-9407-40E8C684DB9B}" type="presParOf" srcId="{2AD6D122-34EB-4CE8-8842-EF88D4CB3C15}" destId="{33F867DE-D3DA-4C69-87A5-127A0075026B}" srcOrd="1" destOrd="0" presId="urn:microsoft.com/office/officeart/2018/2/layout/IconVerticalSolidList"/>
    <dgm:cxn modelId="{2E47BD7A-8B3A-41A2-8945-A2B2469A04C9}" type="presParOf" srcId="{2AD6D122-34EB-4CE8-8842-EF88D4CB3C15}" destId="{C0415FD0-A9DD-43B2-8A73-CF18BC38A295}" srcOrd="2" destOrd="0" presId="urn:microsoft.com/office/officeart/2018/2/layout/IconVerticalSolidList"/>
    <dgm:cxn modelId="{F55F7F63-65E3-46FF-B1C2-650D3BF251BB}" type="presParOf" srcId="{C0415FD0-A9DD-43B2-8A73-CF18BC38A295}" destId="{9E8B1D52-97AC-4F92-A5EC-D7BA3EE48975}" srcOrd="0" destOrd="0" presId="urn:microsoft.com/office/officeart/2018/2/layout/IconVerticalSolidList"/>
    <dgm:cxn modelId="{3FF6C000-F496-4E11-9C47-9D592F263335}" type="presParOf" srcId="{C0415FD0-A9DD-43B2-8A73-CF18BC38A295}" destId="{39F445C8-35AC-47CF-8745-246952973594}" srcOrd="1" destOrd="0" presId="urn:microsoft.com/office/officeart/2018/2/layout/IconVerticalSolidList"/>
    <dgm:cxn modelId="{EB67E1A3-ECE0-4A15-8E52-E835C13D9B4D}" type="presParOf" srcId="{C0415FD0-A9DD-43B2-8A73-CF18BC38A295}" destId="{EBB31E65-B32F-4609-9268-1988F72B3C1B}" srcOrd="2" destOrd="0" presId="urn:microsoft.com/office/officeart/2018/2/layout/IconVerticalSolidList"/>
    <dgm:cxn modelId="{A87C7654-1B43-4F4D-98E0-FEB9B2C56ADA}" type="presParOf" srcId="{C0415FD0-A9DD-43B2-8A73-CF18BC38A295}" destId="{C43593A0-2C05-403D-B143-1F2C31FBE766}" srcOrd="3" destOrd="0" presId="urn:microsoft.com/office/officeart/2018/2/layout/IconVerticalSolidList"/>
    <dgm:cxn modelId="{BFAE4FEF-2189-4A90-8679-2987EC476EF5}" type="presParOf" srcId="{2AD6D122-34EB-4CE8-8842-EF88D4CB3C15}" destId="{FB7CF50D-A8E2-4285-A538-29303CB39E79}" srcOrd="3" destOrd="0" presId="urn:microsoft.com/office/officeart/2018/2/layout/IconVerticalSolidList"/>
    <dgm:cxn modelId="{681637B0-195C-401A-B923-EDDE61B99B2C}" type="presParOf" srcId="{2AD6D122-34EB-4CE8-8842-EF88D4CB3C15}" destId="{2BBB3BFE-8CC1-4BEB-936F-579C6D7C7D16}" srcOrd="4" destOrd="0" presId="urn:microsoft.com/office/officeart/2018/2/layout/IconVerticalSolidList"/>
    <dgm:cxn modelId="{09977FD2-9CAA-490D-A45A-2FAC7B69DA38}" type="presParOf" srcId="{2BBB3BFE-8CC1-4BEB-936F-579C6D7C7D16}" destId="{028F05A5-8ADC-4D75-B312-E3551262E778}" srcOrd="0" destOrd="0" presId="urn:microsoft.com/office/officeart/2018/2/layout/IconVerticalSolidList"/>
    <dgm:cxn modelId="{05D74D44-E8FE-4F07-8598-1E76ACA4F98A}" type="presParOf" srcId="{2BBB3BFE-8CC1-4BEB-936F-579C6D7C7D16}" destId="{1AA89AA7-D95D-4C4C-9D0E-B56A2347F14E}" srcOrd="1" destOrd="0" presId="urn:microsoft.com/office/officeart/2018/2/layout/IconVerticalSolidList"/>
    <dgm:cxn modelId="{A2E28706-8665-41C2-85ED-ECE04E17DD68}" type="presParOf" srcId="{2BBB3BFE-8CC1-4BEB-936F-579C6D7C7D16}" destId="{2B8F1F75-C3ED-4B9E-B047-E0A93177B448}" srcOrd="2" destOrd="0" presId="urn:microsoft.com/office/officeart/2018/2/layout/IconVerticalSolidList"/>
    <dgm:cxn modelId="{FE27FAE4-EDD9-4C10-A66C-B4328DE7DAAD}" type="presParOf" srcId="{2BBB3BFE-8CC1-4BEB-936F-579C6D7C7D16}" destId="{562A00D6-4C67-4617-B149-2C6163415F3A}" srcOrd="3" destOrd="0" presId="urn:microsoft.com/office/officeart/2018/2/layout/IconVerticalSolidList"/>
    <dgm:cxn modelId="{D45908F4-F3BA-4006-9DA2-A3FB79D96531}" type="presParOf" srcId="{2AD6D122-34EB-4CE8-8842-EF88D4CB3C15}" destId="{F8B58C5F-8A37-488C-A73F-194F5BFE6728}" srcOrd="5" destOrd="0" presId="urn:microsoft.com/office/officeart/2018/2/layout/IconVerticalSolidList"/>
    <dgm:cxn modelId="{11EFF4CF-6925-44D1-914F-DF9A9BEFF0F5}" type="presParOf" srcId="{2AD6D122-34EB-4CE8-8842-EF88D4CB3C15}" destId="{90AC9831-1DC6-4553-8BD1-CF67B49CBE56}" srcOrd="6" destOrd="0" presId="urn:microsoft.com/office/officeart/2018/2/layout/IconVerticalSolidList"/>
    <dgm:cxn modelId="{A466BF08-CB4C-474C-AEAC-B7E87A7C61D7}" type="presParOf" srcId="{90AC9831-1DC6-4553-8BD1-CF67B49CBE56}" destId="{078D1278-DB05-4EFB-B267-FDABB4A29632}" srcOrd="0" destOrd="0" presId="urn:microsoft.com/office/officeart/2018/2/layout/IconVerticalSolidList"/>
    <dgm:cxn modelId="{7DF8C9B0-F824-4D7D-A695-361F11BE58CE}" type="presParOf" srcId="{90AC9831-1DC6-4553-8BD1-CF67B49CBE56}" destId="{C8328670-D681-47F8-8C40-34F1CD0862D8}" srcOrd="1" destOrd="0" presId="urn:microsoft.com/office/officeart/2018/2/layout/IconVerticalSolidList"/>
    <dgm:cxn modelId="{9FD74D62-7D52-48D6-8988-7520DB9973AA}" type="presParOf" srcId="{90AC9831-1DC6-4553-8BD1-CF67B49CBE56}" destId="{32FC7F25-5AC4-4065-91CE-854F0F0D7BBA}" srcOrd="2" destOrd="0" presId="urn:microsoft.com/office/officeart/2018/2/layout/IconVerticalSolidList"/>
    <dgm:cxn modelId="{5ED4736D-F557-4CFF-B0DD-067B12D3EC22}" type="presParOf" srcId="{90AC9831-1DC6-4553-8BD1-CF67B49CBE56}" destId="{A31F2D4F-05DD-40D9-9D57-11FA3DB219A7}" srcOrd="3" destOrd="0" presId="urn:microsoft.com/office/officeart/2018/2/layout/IconVerticalSolidList"/>
    <dgm:cxn modelId="{0D85202A-D350-4087-BFB9-FD0DCA83F0FB}" type="presParOf" srcId="{2AD6D122-34EB-4CE8-8842-EF88D4CB3C15}" destId="{B35B5923-E38C-4237-A5C0-73F3190C7B5F}" srcOrd="7" destOrd="0" presId="urn:microsoft.com/office/officeart/2018/2/layout/IconVerticalSolidList"/>
    <dgm:cxn modelId="{366D0E1D-80D3-4FC5-A1E4-F0590D731D16}" type="presParOf" srcId="{2AD6D122-34EB-4CE8-8842-EF88D4CB3C15}" destId="{3DAB36EF-0EE9-465E-A661-966BEE2AA21D}" srcOrd="8" destOrd="0" presId="urn:microsoft.com/office/officeart/2018/2/layout/IconVerticalSolidList"/>
    <dgm:cxn modelId="{5FDBA46D-0607-4854-9A49-585969905D86}" type="presParOf" srcId="{3DAB36EF-0EE9-465E-A661-966BEE2AA21D}" destId="{32F3D524-B911-4C3B-B09C-45D7D0125842}" srcOrd="0" destOrd="0" presId="urn:microsoft.com/office/officeart/2018/2/layout/IconVerticalSolidList"/>
    <dgm:cxn modelId="{8FE18FB7-0ABE-4566-BA70-2316293D81C3}" type="presParOf" srcId="{3DAB36EF-0EE9-465E-A661-966BEE2AA21D}" destId="{2FFAFABB-5439-4B9D-88C0-F1D15CF19598}" srcOrd="1" destOrd="0" presId="urn:microsoft.com/office/officeart/2018/2/layout/IconVerticalSolidList"/>
    <dgm:cxn modelId="{AA823575-8349-4C64-8518-CFDB6B7F062A}" type="presParOf" srcId="{3DAB36EF-0EE9-465E-A661-966BEE2AA21D}" destId="{4F4944BB-5305-4475-B6C6-0A4CDEB22F5F}" srcOrd="2" destOrd="0" presId="urn:microsoft.com/office/officeart/2018/2/layout/IconVerticalSolidList"/>
    <dgm:cxn modelId="{229F5DEA-9DCF-4F54-BAC1-D1D8E80CD6B6}" type="presParOf" srcId="{3DAB36EF-0EE9-465E-A661-966BEE2AA21D}" destId="{B301757C-E53D-4E49-9DAD-EABE3C6A42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4337F-31D2-47D9-A17E-0D9DBE2F6411}">
      <dsp:nvSpPr>
        <dsp:cNvPr id="0" name=""/>
        <dsp:cNvSpPr/>
      </dsp:nvSpPr>
      <dsp:spPr>
        <a:xfrm>
          <a:off x="0" y="101026"/>
          <a:ext cx="7886700" cy="718306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Apply One-Minute-Learner/preceptor concept for setting the stage</a:t>
          </a:r>
          <a:endParaRPr lang="en-US" sz="2000" kern="1200" dirty="0"/>
        </a:p>
      </dsp:txBody>
      <dsp:txXfrm>
        <a:off x="35065" y="136091"/>
        <a:ext cx="7816570" cy="648176"/>
      </dsp:txXfrm>
    </dsp:sp>
    <dsp:sp modelId="{7D361426-4CB8-420C-A470-0F8675F7167E}">
      <dsp:nvSpPr>
        <dsp:cNvPr id="0" name=""/>
        <dsp:cNvSpPr/>
      </dsp:nvSpPr>
      <dsp:spPr>
        <a:xfrm>
          <a:off x="0" y="874053"/>
          <a:ext cx="7886700" cy="718306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Apply </a:t>
          </a:r>
          <a:r>
            <a:rPr lang="en-US" sz="1900" kern="1200" dirty="0"/>
            <a:t>the Prepare to ADAPT process for both in-time and comprehensive feedback</a:t>
          </a:r>
        </a:p>
      </dsp:txBody>
      <dsp:txXfrm>
        <a:off x="35065" y="909118"/>
        <a:ext cx="7816570" cy="648176"/>
      </dsp:txXfrm>
    </dsp:sp>
    <dsp:sp modelId="{7AF45F67-037F-4DEF-A262-42A93D56AD32}">
      <dsp:nvSpPr>
        <dsp:cNvPr id="0" name=""/>
        <dsp:cNvSpPr/>
      </dsp:nvSpPr>
      <dsp:spPr>
        <a:xfrm>
          <a:off x="0" y="1647080"/>
          <a:ext cx="7886700" cy="718306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Create a safe and productive atmosphere for students to use feedback as a growth experience</a:t>
          </a:r>
        </a:p>
      </dsp:txBody>
      <dsp:txXfrm>
        <a:off x="35065" y="1682145"/>
        <a:ext cx="7816570" cy="648176"/>
      </dsp:txXfrm>
    </dsp:sp>
    <dsp:sp modelId="{26CDDF4C-5CE9-420E-A66D-443DE32ABF0E}">
      <dsp:nvSpPr>
        <dsp:cNvPr id="0" name=""/>
        <dsp:cNvSpPr/>
      </dsp:nvSpPr>
      <dsp:spPr>
        <a:xfrm>
          <a:off x="0" y="2420106"/>
          <a:ext cx="7886700" cy="718306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 outcomes of immediate feedback to compile long-term feedback</a:t>
          </a:r>
        </a:p>
      </dsp:txBody>
      <dsp:txXfrm>
        <a:off x="35065" y="2455171"/>
        <a:ext cx="7816570" cy="648176"/>
      </dsp:txXfrm>
    </dsp:sp>
    <dsp:sp modelId="{898B383E-29FB-41B7-920B-24E7D369B966}">
      <dsp:nvSpPr>
        <dsp:cNvPr id="0" name=""/>
        <dsp:cNvSpPr/>
      </dsp:nvSpPr>
      <dsp:spPr>
        <a:xfrm>
          <a:off x="0" y="3193133"/>
          <a:ext cx="7886700" cy="718306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 available instruments to help in providing feedback</a:t>
          </a:r>
        </a:p>
      </dsp:txBody>
      <dsp:txXfrm>
        <a:off x="35065" y="3228198"/>
        <a:ext cx="7816570" cy="648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44497-0C5E-4EC2-A491-E09EC9C12D60}">
      <dsp:nvSpPr>
        <dsp:cNvPr id="0" name=""/>
        <dsp:cNvSpPr/>
      </dsp:nvSpPr>
      <dsp:spPr>
        <a:xfrm>
          <a:off x="0" y="3134"/>
          <a:ext cx="7886700" cy="6676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DBD9F-5046-4E5D-B5F9-71373BFF254F}">
      <dsp:nvSpPr>
        <dsp:cNvPr id="0" name=""/>
        <dsp:cNvSpPr/>
      </dsp:nvSpPr>
      <dsp:spPr>
        <a:xfrm>
          <a:off x="201979" y="153367"/>
          <a:ext cx="367234" cy="3672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7918D-AFB8-4782-BE00-425E47AFE43E}">
      <dsp:nvSpPr>
        <dsp:cNvPr id="0" name=""/>
        <dsp:cNvSpPr/>
      </dsp:nvSpPr>
      <dsp:spPr>
        <a:xfrm>
          <a:off x="771193" y="3134"/>
          <a:ext cx="3549015" cy="667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65" tIns="70665" rIns="70665" bIns="706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Emphasize the importance of the process</a:t>
          </a:r>
        </a:p>
      </dsp:txBody>
      <dsp:txXfrm>
        <a:off x="771193" y="3134"/>
        <a:ext cx="3549015" cy="667699"/>
      </dsp:txXfrm>
    </dsp:sp>
    <dsp:sp modelId="{2F3B202F-4A0D-45F7-ADDC-D3C3912D80BD}">
      <dsp:nvSpPr>
        <dsp:cNvPr id="0" name=""/>
        <dsp:cNvSpPr/>
      </dsp:nvSpPr>
      <dsp:spPr>
        <a:xfrm>
          <a:off x="4320208" y="3134"/>
          <a:ext cx="3566491" cy="667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65" tIns="70665" rIns="70665" bIns="7066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Praise </a:t>
          </a:r>
          <a:r>
            <a:rPr lang="en-US" sz="1400" i="1" kern="1200" dirty="0"/>
            <a:t>hard work </a:t>
          </a:r>
          <a:r>
            <a:rPr lang="en-US" sz="1400" kern="1200" dirty="0"/>
            <a:t>with successes, not just the successes</a:t>
          </a:r>
        </a:p>
      </dsp:txBody>
      <dsp:txXfrm>
        <a:off x="4320208" y="3134"/>
        <a:ext cx="3566491" cy="667699"/>
      </dsp:txXfrm>
    </dsp:sp>
    <dsp:sp modelId="{9E8B1D52-97AC-4F92-A5EC-D7BA3EE48975}">
      <dsp:nvSpPr>
        <dsp:cNvPr id="0" name=""/>
        <dsp:cNvSpPr/>
      </dsp:nvSpPr>
      <dsp:spPr>
        <a:xfrm>
          <a:off x="0" y="837759"/>
          <a:ext cx="7886700" cy="6676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445C8-35AC-47CF-8745-246952973594}">
      <dsp:nvSpPr>
        <dsp:cNvPr id="0" name=""/>
        <dsp:cNvSpPr/>
      </dsp:nvSpPr>
      <dsp:spPr>
        <a:xfrm>
          <a:off x="201979" y="987991"/>
          <a:ext cx="367234" cy="3672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593A0-2C05-403D-B143-1F2C31FBE766}">
      <dsp:nvSpPr>
        <dsp:cNvPr id="0" name=""/>
        <dsp:cNvSpPr/>
      </dsp:nvSpPr>
      <dsp:spPr>
        <a:xfrm>
          <a:off x="771193" y="837759"/>
          <a:ext cx="7115506" cy="667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65" tIns="70665" rIns="70665" bIns="706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Make feedback a normal thing</a:t>
          </a:r>
        </a:p>
      </dsp:txBody>
      <dsp:txXfrm>
        <a:off x="771193" y="837759"/>
        <a:ext cx="7115506" cy="667699"/>
      </dsp:txXfrm>
    </dsp:sp>
    <dsp:sp modelId="{028F05A5-8ADC-4D75-B312-E3551262E778}">
      <dsp:nvSpPr>
        <dsp:cNvPr id="0" name=""/>
        <dsp:cNvSpPr/>
      </dsp:nvSpPr>
      <dsp:spPr>
        <a:xfrm>
          <a:off x="0" y="1672383"/>
          <a:ext cx="7886700" cy="6676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89AA7-D95D-4C4C-9D0E-B56A2347F14E}">
      <dsp:nvSpPr>
        <dsp:cNvPr id="0" name=""/>
        <dsp:cNvSpPr/>
      </dsp:nvSpPr>
      <dsp:spPr>
        <a:xfrm>
          <a:off x="201979" y="1822616"/>
          <a:ext cx="367234" cy="3672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A00D6-4C67-4617-B149-2C6163415F3A}">
      <dsp:nvSpPr>
        <dsp:cNvPr id="0" name=""/>
        <dsp:cNvSpPr/>
      </dsp:nvSpPr>
      <dsp:spPr>
        <a:xfrm>
          <a:off x="771193" y="1672383"/>
          <a:ext cx="7115506" cy="667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65" tIns="70665" rIns="70665" bIns="706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Walk the talk</a:t>
          </a:r>
        </a:p>
      </dsp:txBody>
      <dsp:txXfrm>
        <a:off x="771193" y="1672383"/>
        <a:ext cx="7115506" cy="667699"/>
      </dsp:txXfrm>
    </dsp:sp>
    <dsp:sp modelId="{078D1278-DB05-4EFB-B267-FDABB4A29632}">
      <dsp:nvSpPr>
        <dsp:cNvPr id="0" name=""/>
        <dsp:cNvSpPr/>
      </dsp:nvSpPr>
      <dsp:spPr>
        <a:xfrm>
          <a:off x="0" y="2507008"/>
          <a:ext cx="7886700" cy="6676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28670-D681-47F8-8C40-34F1CD0862D8}">
      <dsp:nvSpPr>
        <dsp:cNvPr id="0" name=""/>
        <dsp:cNvSpPr/>
      </dsp:nvSpPr>
      <dsp:spPr>
        <a:xfrm>
          <a:off x="201979" y="2657240"/>
          <a:ext cx="367234" cy="3672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F2D4F-05DD-40D9-9D57-11FA3DB219A7}">
      <dsp:nvSpPr>
        <dsp:cNvPr id="0" name=""/>
        <dsp:cNvSpPr/>
      </dsp:nvSpPr>
      <dsp:spPr>
        <a:xfrm>
          <a:off x="771193" y="2507008"/>
          <a:ext cx="7115506" cy="667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65" tIns="70665" rIns="70665" bIns="706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Acknowledge your own struggles</a:t>
          </a:r>
        </a:p>
      </dsp:txBody>
      <dsp:txXfrm>
        <a:off x="771193" y="2507008"/>
        <a:ext cx="7115506" cy="667699"/>
      </dsp:txXfrm>
    </dsp:sp>
    <dsp:sp modelId="{32F3D524-B911-4C3B-B09C-45D7D0125842}">
      <dsp:nvSpPr>
        <dsp:cNvPr id="0" name=""/>
        <dsp:cNvSpPr/>
      </dsp:nvSpPr>
      <dsp:spPr>
        <a:xfrm>
          <a:off x="0" y="3341632"/>
          <a:ext cx="7886700" cy="6676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AFABB-5439-4B9D-88C0-F1D15CF19598}">
      <dsp:nvSpPr>
        <dsp:cNvPr id="0" name=""/>
        <dsp:cNvSpPr/>
      </dsp:nvSpPr>
      <dsp:spPr>
        <a:xfrm>
          <a:off x="201979" y="3491865"/>
          <a:ext cx="367234" cy="3672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1757C-E53D-4E49-9DAD-EABE3C6A42C3}">
      <dsp:nvSpPr>
        <dsp:cNvPr id="0" name=""/>
        <dsp:cNvSpPr/>
      </dsp:nvSpPr>
      <dsp:spPr>
        <a:xfrm>
          <a:off x="771193" y="3341632"/>
          <a:ext cx="7115506" cy="667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65" tIns="70665" rIns="70665" bIns="706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Explain your intentions</a:t>
          </a:r>
        </a:p>
      </dsp:txBody>
      <dsp:txXfrm>
        <a:off x="771193" y="3341632"/>
        <a:ext cx="7115506" cy="667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8T21:37:55.11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60,'578'0,"-542"-2,-1-2,40-9,-19 3,8-3,-42 8,1 0,41-2,309 7,-168 1,-196-1,0 0,0 1,-1 1,1-1,0 1,-1 0,1 1,-1 0,11 6,1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8T21:37:59.00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2078 64,'-32'1,"1"-1,0-2,0-1,-1-1,2-2,-1-1,-30-12,44 14,0 0,-1 1,1 0,-1 2,-25-2,-95 7,48 0,84-3,-30-1,-1 2,1 2,-62 12,60-9,0-1,0-2,0-1,-60-6,43 2,-61 4,38 12,57-9,-1-1,-30 1,-1-1,0 3,1 1,-84 26,65-8,52-19,0 0,0 0,0-2,-30 4,-73 17,101-23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8T21:37:20.43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0,'1126'0,"-1105"1,0 2,-1 0,1 1,38 13,-34-9,0-1,42 6,222 35,-286-48,133 19,-37-7,4-2,0-5,104-7,-47-1,222-15,-332 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8T21:37:23.84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2533 4,'-141'-3,"-152"7,237 4,2 3,-1 2,1 3,-53 23,84-31,3-1,-1-2,1-1,-1 0,-40 1,-89-7,56-1,-104 5,-158-5,345 1,1 0,-1 0,1-1,0 0,0-1,0 0,1-1,0 0,-13-9,13 8,-1 1,1-1,-1 1,0 1,-1 0,1 0,-22-3,-53-7,51 7,0 2,-41 0,49 4,-9 0,-1 1,1 1,0 2,0 2,0 1,-44 14,40 0,27-8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2EA0A-37AE-46C8-91E2-839161195CA1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434F7-F94B-4E9D-A4E3-D636BB84A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0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penn.edu/flpd/assets/user-content/documents/Giving%20Real%20Time%20Feedback.pd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fm.org/FamilyMedicine/Vol48Issue3/Hoffman22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34F7-F94B-4E9D-A4E3-D636BB84A6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55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https://depts.washington.edu/lgateway/elearning/feedback/story.html, accessed 4/6/21</a:t>
            </a:r>
          </a:p>
          <a:p>
            <a:r>
              <a:rPr lang="en-US" dirty="0"/>
              <a:t>Putting judgement on success and failure</a:t>
            </a:r>
          </a:p>
          <a:p>
            <a:r>
              <a:rPr lang="en-US" dirty="0"/>
              <a:t>Everyone gets a trophy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34F7-F94B-4E9D-A4E3-D636BB84A6D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4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34F7-F94B-4E9D-A4E3-D636BB84A6D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75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https://www.med.upenn.edu/flpd/assets/user-content/documents/Giving%20Real%20Time%20Feedback.pdf</a:t>
            </a:r>
            <a:r>
              <a:rPr lang="en-US" dirty="0"/>
              <a:t>; https://sites.uw.edu/uwgme/adapt/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D43A9-FD93-42BD-9D1D-2FD1A30BA4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48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34F7-F94B-4E9D-A4E3-D636BB84A6D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15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34F7-F94B-4E9D-A4E3-D636BB84A6D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59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34F7-F94B-4E9D-A4E3-D636BB84A6D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43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0ACA-BC3F-42A6-9A32-0C5443C339D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1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an example of points to cover – the end-of rotation eval wouldn’t fit on the page</a:t>
            </a:r>
          </a:p>
          <a:p>
            <a:r>
              <a:rPr lang="en-US" dirty="0"/>
              <a:t>Plan to evaluate the student on each of these components at some point during the rotation.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34F7-F94B-4E9D-A4E3-D636BB84A6D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42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0ACA-BC3F-42A6-9A32-0C5443C339D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64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Specific!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34F7-F94B-4E9D-A4E3-D636BB84A6D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0ACA-BC3F-42A6-9A32-0C5443C339D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 = Providing information, providing support, nurturing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Coaching = Learner accountability; working with learner towards a goal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34F7-F94B-4E9D-A4E3-D636BB84A6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68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Coaching  is a two-way street!!  The coach succeeds when the learner progresses – everyone wins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coaches are not right for all players/learners…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34F7-F94B-4E9D-A4E3-D636BB84A6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0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34F7-F94B-4E9D-A4E3-D636BB84A6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2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the article in Family Medicine: www.stfm.org.lmunet.idm.oclc.org/FamilyMedicine/Vol48Issue3/Hoffman222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43A9-FD93-42BD-9D1D-2FD1A30BA4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91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https://www.stfm.org/FamilyMedicine/Vol48Issue3/Hoffman222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43A9-FD93-42BD-9D1D-2FD1A30BA4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85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34F7-F94B-4E9D-A4E3-D636BB84A6D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4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434F7-F94B-4E9D-A4E3-D636BB84A6D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2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3832" y="493836"/>
            <a:ext cx="5073160" cy="166479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inion Pro" panose="02040503050306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3832" y="2339492"/>
            <a:ext cx="5073160" cy="361459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22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00100"/>
            <a:ext cx="2949178" cy="1257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6AD3-0881-48F9-9B67-8281342E6131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243B-A63F-45A3-846F-6A1E9A425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7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0100"/>
            <a:ext cx="7886700" cy="890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00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6AD3-0881-48F9-9B67-8281342E6131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243B-A63F-45A3-846F-6A1E9A425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2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5169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91307"/>
            <a:ext cx="5800725" cy="50907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6AD3-0881-48F9-9B67-8281342E6131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243B-A63F-45A3-846F-6A1E9A425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8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146" y="1812682"/>
            <a:ext cx="8590085" cy="166479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inion Pro" panose="02040503050306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145" y="3658338"/>
            <a:ext cx="8590085" cy="361459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647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717"/>
            <a:ext cx="7886700" cy="8849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12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77223"/>
            <a:ext cx="2057400" cy="365125"/>
          </a:xfrm>
        </p:spPr>
        <p:txBody>
          <a:bodyPr/>
          <a:lstStyle/>
          <a:p>
            <a:fld id="{85C26AD3-0881-48F9-9B67-8281342E6131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77223"/>
            <a:ext cx="2057400" cy="365125"/>
          </a:xfrm>
        </p:spPr>
        <p:txBody>
          <a:bodyPr/>
          <a:lstStyle/>
          <a:p>
            <a:fld id="{B3B2243B-A63F-45A3-846F-6A1E9A425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7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77223"/>
            <a:ext cx="2057400" cy="365125"/>
          </a:xfrm>
        </p:spPr>
        <p:txBody>
          <a:bodyPr/>
          <a:lstStyle/>
          <a:p>
            <a:fld id="{85C26AD3-0881-48F9-9B67-8281342E6131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77223"/>
            <a:ext cx="2057400" cy="365125"/>
          </a:xfrm>
        </p:spPr>
        <p:txBody>
          <a:bodyPr/>
          <a:lstStyle/>
          <a:p>
            <a:fld id="{B3B2243B-A63F-45A3-846F-6A1E9A425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5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0100"/>
            <a:ext cx="7886700" cy="8905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652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652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77223"/>
            <a:ext cx="2057400" cy="365125"/>
          </a:xfrm>
        </p:spPr>
        <p:txBody>
          <a:bodyPr/>
          <a:lstStyle/>
          <a:p>
            <a:fld id="{85C26AD3-0881-48F9-9B67-8281342E6131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77223"/>
            <a:ext cx="2057400" cy="365125"/>
          </a:xfrm>
        </p:spPr>
        <p:txBody>
          <a:bodyPr/>
          <a:lstStyle/>
          <a:p>
            <a:fld id="{B3B2243B-A63F-45A3-846F-6A1E9A425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8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00100"/>
            <a:ext cx="7886700" cy="890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39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39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77223"/>
            <a:ext cx="2057400" cy="365125"/>
          </a:xfrm>
        </p:spPr>
        <p:txBody>
          <a:bodyPr/>
          <a:lstStyle/>
          <a:p>
            <a:fld id="{85C26AD3-0881-48F9-9B67-8281342E6131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77223"/>
            <a:ext cx="2057400" cy="365125"/>
          </a:xfrm>
        </p:spPr>
        <p:txBody>
          <a:bodyPr/>
          <a:lstStyle/>
          <a:p>
            <a:fld id="{B3B2243B-A63F-45A3-846F-6A1E9A425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7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0100"/>
            <a:ext cx="7886700" cy="890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77223"/>
            <a:ext cx="2057400" cy="365125"/>
          </a:xfrm>
        </p:spPr>
        <p:txBody>
          <a:bodyPr/>
          <a:lstStyle/>
          <a:p>
            <a:fld id="{85C26AD3-0881-48F9-9B67-8281342E6131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77223"/>
            <a:ext cx="2057400" cy="365125"/>
          </a:xfrm>
        </p:spPr>
        <p:txBody>
          <a:bodyPr/>
          <a:lstStyle/>
          <a:p>
            <a:fld id="{B3B2243B-A63F-45A3-846F-6A1E9A425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0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77223"/>
            <a:ext cx="2057400" cy="365125"/>
          </a:xfrm>
        </p:spPr>
        <p:txBody>
          <a:bodyPr/>
          <a:lstStyle/>
          <a:p>
            <a:fld id="{85C26AD3-0881-48F9-9B67-8281342E6131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77223"/>
            <a:ext cx="2057400" cy="365125"/>
          </a:xfrm>
        </p:spPr>
        <p:txBody>
          <a:bodyPr/>
          <a:lstStyle/>
          <a:p>
            <a:fld id="{B3B2243B-A63F-45A3-846F-6A1E9A425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8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00100"/>
            <a:ext cx="2949178" cy="1257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6AD3-0881-48F9-9B67-8281342E6131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243B-A63F-45A3-846F-6A1E9A425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0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00100"/>
            <a:ext cx="7886700" cy="890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9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772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26AD3-0881-48F9-9B67-8281342E6131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772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243B-A63F-45A3-846F-6A1E9A425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2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.xml"/><Relationship Id="rId5" Type="http://schemas.openxmlformats.org/officeDocument/2006/relationships/image" Target="../media/image90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9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9.xml"/><Relationship Id="rId7" Type="http://schemas.openxmlformats.org/officeDocument/2006/relationships/image" Target="../media/image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4.xml"/><Relationship Id="rId7" Type="http://schemas.openxmlformats.org/officeDocument/2006/relationships/image" Target="../media/image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9.xml"/><Relationship Id="rId7" Type="http://schemas.openxmlformats.org/officeDocument/2006/relationships/image" Target="../media/image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4.xml"/><Relationship Id="rId7" Type="http://schemas.openxmlformats.org/officeDocument/2006/relationships/image" Target="../media/image4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uw.edu/uwgme/adap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ed.upenn.edu/flpd/assets/user-content/documents/Giving%20Real%20Time%20Feedback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4.xml"/><Relationship Id="rId5" Type="http://schemas.openxmlformats.org/officeDocument/2006/relationships/image" Target="../media/image120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4.xml"/><Relationship Id="rId7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Expectations and Giving 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90145" y="4200654"/>
            <a:ext cx="8590085" cy="803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August 11, 2023</a:t>
            </a:r>
          </a:p>
          <a:p>
            <a:r>
              <a:rPr lang="en-US" sz="1600" dirty="0">
                <a:solidFill>
                  <a:schemeClr val="bg1"/>
                </a:solidFill>
              </a:rPr>
              <a:t>Presented by:</a:t>
            </a:r>
          </a:p>
          <a:p>
            <a:r>
              <a:rPr lang="en-US" sz="1600" dirty="0">
                <a:solidFill>
                  <a:schemeClr val="bg1"/>
                </a:solidFill>
              </a:rPr>
              <a:t>Gina </a:t>
            </a:r>
            <a:r>
              <a:rPr lang="en-US" sz="1600" dirty="0" err="1">
                <a:solidFill>
                  <a:schemeClr val="bg1"/>
                </a:solidFill>
              </a:rPr>
              <a:t>DeFranco,DO</a:t>
            </a:r>
            <a:r>
              <a:rPr lang="en-US" sz="1600" dirty="0">
                <a:solidFill>
                  <a:schemeClr val="bg1"/>
                </a:solidFill>
              </a:rPr>
              <a:t>, Associate Professor and Chair of Family Medicine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9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E94F-53A1-423F-AFBF-0A04C6E3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Feedback is Coaching!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A368F-CBA7-4512-B855-BB575718F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Common concerns surrounding giving feedback</a:t>
            </a:r>
          </a:p>
          <a:p>
            <a:pPr lvl="1"/>
            <a:r>
              <a:rPr lang="en-US" dirty="0"/>
              <a:t>Making feedback valuable and meaningful</a:t>
            </a:r>
          </a:p>
          <a:p>
            <a:pPr lvl="1"/>
            <a:r>
              <a:rPr lang="en-US" dirty="0"/>
              <a:t>Being in a space/place where feedback is a conversation</a:t>
            </a:r>
          </a:p>
          <a:p>
            <a:pPr lvl="1"/>
            <a:r>
              <a:rPr lang="en-US" dirty="0"/>
              <a:t>Varying practice settings</a:t>
            </a:r>
          </a:p>
          <a:p>
            <a:pPr lvl="1"/>
            <a:r>
              <a:rPr lang="en-US" dirty="0"/>
              <a:t>The expectation of only positive feedback</a:t>
            </a:r>
          </a:p>
          <a:p>
            <a:pPr lvl="1"/>
            <a:r>
              <a:rPr lang="en-US" dirty="0"/>
              <a:t>The “power” differential</a:t>
            </a:r>
          </a:p>
          <a:p>
            <a:r>
              <a:rPr lang="en-US" b="1" dirty="0"/>
              <a:t>First step: Set expectations!</a:t>
            </a:r>
          </a:p>
          <a:p>
            <a:pPr lvl="1"/>
            <a:r>
              <a:rPr lang="en-US" dirty="0"/>
              <a:t>For the student AND yourself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96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0E58-E68D-4A4A-9EEA-4A3A4B93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 for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3D57D-FEBA-4A85-AB8F-7D3B8319D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Productive feedback starts with setting clear expectations</a:t>
            </a:r>
          </a:p>
          <a:p>
            <a:r>
              <a:rPr lang="en-US" dirty="0"/>
              <a:t>Overarching expectations for the whole rotation that align with student’s goals</a:t>
            </a:r>
          </a:p>
          <a:p>
            <a:pPr lvl="1"/>
            <a:r>
              <a:rPr lang="en-US" dirty="0"/>
              <a:t>Smaller expectations on a daily/weekly basis</a:t>
            </a:r>
          </a:p>
          <a:p>
            <a:r>
              <a:rPr lang="en-US" dirty="0"/>
              <a:t>Having a tool to help set expectations eases the process</a:t>
            </a:r>
          </a:p>
          <a:p>
            <a:r>
              <a:rPr lang="en-US" dirty="0"/>
              <a:t>Take notes – both you and the student</a:t>
            </a:r>
          </a:p>
          <a:p>
            <a:pPr lvl="1"/>
            <a:r>
              <a:rPr lang="en-US" dirty="0"/>
              <a:t>BE SPECIFIC. </a:t>
            </a:r>
          </a:p>
          <a:p>
            <a:pPr lvl="1"/>
            <a:r>
              <a:rPr lang="en-US" dirty="0"/>
              <a:t>Remember coaching is a two-way street!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1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CBF8-E242-42B8-8F80-11E5EFEC9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One Minute Learner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52F05-5554-476D-BD61-EB4901D70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Perspective: “Students as a guest in my home”</a:t>
            </a:r>
          </a:p>
          <a:p>
            <a:r>
              <a:rPr lang="en-US" dirty="0"/>
              <a:t>For both student AND preceptor</a:t>
            </a:r>
          </a:p>
          <a:p>
            <a:pPr lvl="1"/>
            <a:r>
              <a:rPr lang="en-US" dirty="0"/>
              <a:t>Meant to be used at the beginning of each teaching/learning session</a:t>
            </a:r>
          </a:p>
          <a:p>
            <a:r>
              <a:rPr lang="en-US" dirty="0"/>
              <a:t>6 components</a:t>
            </a:r>
          </a:p>
          <a:p>
            <a:pPr lvl="1"/>
            <a:r>
              <a:rPr lang="en-US" dirty="0"/>
              <a:t>Goals – preceptor’s AND student’s</a:t>
            </a:r>
          </a:p>
          <a:p>
            <a:pPr lvl="1"/>
            <a:r>
              <a:rPr lang="en-US" dirty="0"/>
              <a:t>Getting Going – Who and how</a:t>
            </a:r>
          </a:p>
          <a:p>
            <a:pPr lvl="1"/>
            <a:r>
              <a:rPr lang="en-US" dirty="0"/>
              <a:t>How Much and How Long</a:t>
            </a:r>
          </a:p>
          <a:p>
            <a:pPr lvl="1"/>
            <a:r>
              <a:rPr lang="en-US" dirty="0"/>
              <a:t>Presenting</a:t>
            </a:r>
          </a:p>
          <a:p>
            <a:pPr lvl="1"/>
            <a:r>
              <a:rPr lang="en-US" dirty="0"/>
              <a:t>Charting</a:t>
            </a:r>
          </a:p>
          <a:p>
            <a:pPr lvl="1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6843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20808" cy="6858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7CF095-4F0A-4C61-8286-08D34CE8BB54}"/>
                  </a:ext>
                </a:extLst>
              </p14:cNvPr>
              <p14:cNvContentPartPr/>
              <p14:nvPr/>
            </p14:nvContentPartPr>
            <p14:xfrm>
              <a:off x="2129744" y="757456"/>
              <a:ext cx="593640" cy="21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7CF095-4F0A-4C61-8286-08D34CE8BB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4104" y="685816"/>
                <a:ext cx="6652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CB6420-93DD-4EDC-ACB1-61B0F6B7BF7D}"/>
                  </a:ext>
                </a:extLst>
              </p14:cNvPr>
              <p14:cNvContentPartPr/>
              <p14:nvPr/>
            </p14:nvContentPartPr>
            <p14:xfrm>
              <a:off x="5995424" y="756016"/>
              <a:ext cx="748080" cy="74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CB6420-93DD-4EDC-ACB1-61B0F6B7BF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9784" y="684016"/>
                <a:ext cx="819720" cy="2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8242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One Minute Learner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is the student’s level of training?</a:t>
            </a:r>
          </a:p>
          <a:p>
            <a:pPr lvl="1"/>
            <a:r>
              <a:rPr lang="en-US" dirty="0"/>
              <a:t>Ask and observe</a:t>
            </a:r>
          </a:p>
          <a:p>
            <a:r>
              <a:rPr lang="en-US" dirty="0"/>
              <a:t>Student specific goals</a:t>
            </a:r>
          </a:p>
          <a:p>
            <a:r>
              <a:rPr lang="en-US" dirty="0"/>
              <a:t>Your goals for the student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Getting Going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Where to be when?</a:t>
            </a:r>
          </a:p>
          <a:p>
            <a:r>
              <a:rPr lang="en-US" dirty="0"/>
              <a:t>How does patient flow work?</a:t>
            </a:r>
          </a:p>
          <a:p>
            <a:r>
              <a:rPr lang="en-US" dirty="0"/>
              <a:t>Who to see?</a:t>
            </a:r>
          </a:p>
          <a:p>
            <a:r>
              <a:rPr lang="en-US" dirty="0"/>
              <a:t>Who is the go-to person for students?</a:t>
            </a:r>
          </a:p>
        </p:txBody>
      </p:sp>
    </p:spTree>
    <p:extLst>
      <p:ext uri="{BB962C8B-B14F-4D97-AF65-F5344CB8AC3E}">
        <p14:creationId xmlns:p14="http://schemas.microsoft.com/office/powerpoint/2010/main" val="3610934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A9BC0-01F9-9510-417B-76E45945072B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837A54-FBB4-960E-B211-0BD0D25459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5B5B5B"/>
                </a:solidFill>
              </a:rPr>
              <a:t>What does "Getting Going" look like in your practice? (When, how, and who should the student see?)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70BD4-DEE8-F20D-47D9-F56E8144F1B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DCC4E4-11F5-1846-7495-61BDD7D00F94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6487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How Much and How Long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limits do you put on students?</a:t>
            </a:r>
          </a:p>
          <a:p>
            <a:pPr lvl="1"/>
            <a:r>
              <a:rPr lang="en-US" dirty="0"/>
              <a:t>What should they never do unsupervised</a:t>
            </a:r>
          </a:p>
          <a:p>
            <a:r>
              <a:rPr lang="en-US" dirty="0"/>
              <a:t>Are there time/complexity parameters?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Presenting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When and where?</a:t>
            </a:r>
          </a:p>
          <a:p>
            <a:r>
              <a:rPr lang="en-US" dirty="0"/>
              <a:t>What format?  How detailed?</a:t>
            </a:r>
          </a:p>
          <a:p>
            <a:r>
              <a:rPr lang="en-US" dirty="0"/>
              <a:t>What kind of feedback/discussion should they expect?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One Minute Learner</a:t>
            </a:r>
          </a:p>
        </p:txBody>
      </p:sp>
    </p:spTree>
    <p:extLst>
      <p:ext uri="{BB962C8B-B14F-4D97-AF65-F5344CB8AC3E}">
        <p14:creationId xmlns:p14="http://schemas.microsoft.com/office/powerpoint/2010/main" val="260788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D2195-0E7C-EECB-8E97-F097F73E30A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210140-A442-CC2F-BEA0-4E4391E848E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When, where, and how do you prefer students to present patients?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418B47-9C71-7DB5-4A8F-8143D173970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6C3E3F-CB2B-4DB3-E7C2-EF824D8F1803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45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Charting</a:t>
            </a: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Where and when?</a:t>
            </a:r>
          </a:p>
          <a:p>
            <a:r>
              <a:rPr lang="en-US" dirty="0"/>
              <a:t>Access to EHR?</a:t>
            </a:r>
          </a:p>
          <a:p>
            <a:r>
              <a:rPr lang="en-US" dirty="0"/>
              <a:t>How will student documentation be used?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you – How do you handle questions?</a:t>
            </a:r>
          </a:p>
          <a:p>
            <a:r>
              <a:rPr lang="en-US" dirty="0"/>
              <a:t>When is the best time?</a:t>
            </a:r>
          </a:p>
          <a:p>
            <a:r>
              <a:rPr lang="en-US" dirty="0"/>
              <a:t>Can students use their phone/iPad/Surface/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One Minute Learner</a:t>
            </a:r>
          </a:p>
        </p:txBody>
      </p:sp>
    </p:spTree>
    <p:extLst>
      <p:ext uri="{BB962C8B-B14F-4D97-AF65-F5344CB8AC3E}">
        <p14:creationId xmlns:p14="http://schemas.microsoft.com/office/powerpoint/2010/main" val="208972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216024-870E-8EAC-03B5-DA93261466D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1E3D7-B899-40B5-2846-9BCF2B56AE7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58E110-D627-86C3-870C-32A1ECD932D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are your charting expectations for students?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206E7-E68C-C3CC-57E7-540DECECA7D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25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BA52FA-7DC9-47EB-9AF1-8895A828513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0097E-650C-49C7-87E4-ED7E14DFB5D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C36FD7-8B8D-4853-9F70-4C03DC5C4FE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b="1">
                <a:solidFill>
                  <a:srgbClr val="5B5B5B"/>
                </a:solidFill>
              </a:rPr>
              <a:t>Join at slido.com</a:t>
            </a:r>
            <a:br>
              <a:rPr lang="da-DK" sz="3600" b="1">
                <a:solidFill>
                  <a:srgbClr val="5B5B5B"/>
                </a:solidFill>
              </a:rPr>
            </a:br>
            <a:r>
              <a:rPr lang="da-DK" sz="3600" b="1">
                <a:solidFill>
                  <a:srgbClr val="5B5B5B"/>
                </a:solidFill>
              </a:rPr>
              <a:t>#3440041</a:t>
            </a:r>
            <a:endParaRPr lang="en-US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DEE7D-F58E-4D71-B501-82DA9CF5379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joining instructions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202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One Minute Learner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 parameters for each of your practice settings</a:t>
            </a:r>
          </a:p>
          <a:p>
            <a:r>
              <a:rPr lang="en-US" dirty="0"/>
              <a:t>BE AS SPECIFIC AS POSSIBLE!!</a:t>
            </a:r>
          </a:p>
          <a:p>
            <a:r>
              <a:rPr lang="en-US" dirty="0"/>
              <a:t>Solidify a time for discussion</a:t>
            </a:r>
          </a:p>
          <a:p>
            <a:pPr lvl="1"/>
            <a:r>
              <a:rPr lang="en-US" dirty="0"/>
              <a:t>Once? Daily? Weekly? If different practice setting?</a:t>
            </a:r>
          </a:p>
          <a:p>
            <a:r>
              <a:rPr lang="en-US" dirty="0"/>
              <a:t>Utilize staff/nursing to assist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19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FFA7-24CC-4257-9B96-1B1ED3D9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your learner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D2510-0F96-4ED9-91ED-EC7C4B6AB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Performance-based, fixed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23D16-411C-4790-A591-C8F5822F29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Look good</a:t>
            </a:r>
          </a:p>
          <a:p>
            <a:r>
              <a:rPr lang="en-US" dirty="0"/>
              <a:t>Conceal deficiencies</a:t>
            </a:r>
          </a:p>
          <a:p>
            <a:r>
              <a:rPr lang="en-US" dirty="0"/>
              <a:t>Avoid challenge</a:t>
            </a:r>
          </a:p>
          <a:p>
            <a:r>
              <a:rPr lang="en-US" dirty="0"/>
              <a:t>Avoid working hard</a:t>
            </a:r>
          </a:p>
          <a:p>
            <a:r>
              <a:rPr lang="en-US" dirty="0"/>
              <a:t>Uncomfortable with feedback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D02B2-1544-4668-94BF-0F65029F2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Learning-based, growth mindset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9F5D27-FEDD-4EC7-A947-AA6FEF5214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Learn</a:t>
            </a:r>
          </a:p>
          <a:p>
            <a:r>
              <a:rPr lang="en-US" dirty="0"/>
              <a:t>Seek challenges</a:t>
            </a:r>
          </a:p>
          <a:p>
            <a:r>
              <a:rPr lang="en-US" dirty="0"/>
              <a:t>Work hard, accept that setbacks happen</a:t>
            </a:r>
          </a:p>
          <a:p>
            <a:r>
              <a:rPr lang="en-US" dirty="0"/>
              <a:t>Ask for feedback frequently</a:t>
            </a:r>
          </a:p>
        </p:txBody>
      </p:sp>
    </p:spTree>
    <p:extLst>
      <p:ext uri="{BB962C8B-B14F-4D97-AF65-F5344CB8AC3E}">
        <p14:creationId xmlns:p14="http://schemas.microsoft.com/office/powerpoint/2010/main" val="3369163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7AF35-94F7-3C19-4432-A3C4BBE1A6D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09BBEF-6CC3-3DE4-98D9-7349044D5BA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D644EF-45CE-DC70-F1BE-036737C26D9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As a student, what made you most uncomfortable about receiving feedback?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5B4626-481B-9941-D570-BFCF7EAFDC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064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F3F0F9-EC60-4135-82BF-E10EE3C5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the mindset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7A2368DD-0EA6-4E57-9DD9-8F9704C08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241338"/>
              </p:ext>
            </p:extLst>
          </p:nvPr>
        </p:nvGraphicFramePr>
        <p:xfrm>
          <a:off x="628650" y="1825625"/>
          <a:ext cx="7886700" cy="401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7419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01B7-5920-4C56-81CB-6017F90A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372F5-F5FA-41C0-B48B-EA2DB2A54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it is requested by the learner</a:t>
            </a:r>
          </a:p>
          <a:p>
            <a:r>
              <a:rPr lang="en-US" dirty="0"/>
              <a:t>After a time of planned observation</a:t>
            </a:r>
          </a:p>
          <a:p>
            <a:pPr lvl="1"/>
            <a:r>
              <a:rPr lang="en-US" dirty="0"/>
              <a:t>Patient visit in the clinic,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Following a procedure</a:t>
            </a:r>
          </a:p>
          <a:p>
            <a:r>
              <a:rPr lang="en-US" dirty="0"/>
              <a:t>After a staff interaction</a:t>
            </a:r>
          </a:p>
          <a:p>
            <a:endParaRPr lang="en-US" dirty="0"/>
          </a:p>
          <a:p>
            <a:r>
              <a:rPr lang="en-US" dirty="0"/>
              <a:t>Feedback is a discussion/debrief – a coaching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43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7410-9FC9-47CC-96C5-2DB43D61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providing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AC666-C077-43AF-953B-9F64D5299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983" y="1690689"/>
            <a:ext cx="6486033" cy="4941739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0729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2E0D-3B50-41A4-8067-345AFB32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dirty="0"/>
              <a:t>sk for Self-Assessment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337BA-0AA5-4D71-967A-BB968A932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Description of what the LEARNER feels about the situation</a:t>
            </a:r>
          </a:p>
          <a:p>
            <a:r>
              <a:rPr lang="en-US" dirty="0"/>
              <a:t>Can be used for planned feedback or sought-after feedback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How do you feel that went? (for a procedure)</a:t>
            </a:r>
          </a:p>
          <a:p>
            <a:pPr lvl="1"/>
            <a:r>
              <a:rPr lang="en-US" dirty="0"/>
              <a:t>What are you trying to accomplish?  (when asked for feedback about a specific task)</a:t>
            </a:r>
          </a:p>
          <a:p>
            <a:pPr lvl="1"/>
            <a:r>
              <a:rPr lang="en-US" dirty="0"/>
              <a:t>What do you need feedback on? (perhaps an advanced learner/colleague)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59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07D1-A4D2-47C3-8C4E-5F5DCC05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</a:t>
            </a:r>
            <a:r>
              <a:rPr lang="en-US" dirty="0"/>
              <a:t>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C93E7-CFA2-4190-819A-FCDFA54A8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 on the learner’s self-assessment</a:t>
            </a:r>
          </a:p>
          <a:p>
            <a:r>
              <a:rPr lang="en-US" dirty="0"/>
              <a:t>Discuss what you saw/experienced</a:t>
            </a:r>
          </a:p>
          <a:p>
            <a:r>
              <a:rPr lang="en-US" dirty="0"/>
              <a:t>Describe the impact – positive or negative</a:t>
            </a:r>
          </a:p>
          <a:p>
            <a:r>
              <a:rPr lang="en-US" i="1" dirty="0"/>
              <a:t>Use the facts </a:t>
            </a:r>
            <a:r>
              <a:rPr lang="en-US" dirty="0"/>
              <a:t>– observations vs perceptions</a:t>
            </a:r>
          </a:p>
          <a:p>
            <a:r>
              <a:rPr lang="en-US" dirty="0"/>
              <a:t>Provide constructive suggestions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43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D17C-5B3A-453A-831F-10C88B91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</a:t>
            </a:r>
            <a:r>
              <a:rPr lang="en-US" dirty="0"/>
              <a:t>sk for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4DECE-67D9-4896-AD63-89F85584A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their understanding of what was discussed</a:t>
            </a:r>
          </a:p>
          <a:p>
            <a:r>
              <a:rPr lang="en-US" dirty="0"/>
              <a:t>Ask if clarification is necessary</a:t>
            </a:r>
          </a:p>
          <a:p>
            <a:r>
              <a:rPr lang="en-US" dirty="0"/>
              <a:t>What do they want to do with this information?</a:t>
            </a:r>
          </a:p>
          <a:p>
            <a:r>
              <a:rPr lang="en-US" dirty="0"/>
              <a:t>What do they think they need to focus on?</a:t>
            </a:r>
          </a:p>
        </p:txBody>
      </p:sp>
    </p:spTree>
    <p:extLst>
      <p:ext uri="{BB962C8B-B14F-4D97-AF65-F5344CB8AC3E}">
        <p14:creationId xmlns:p14="http://schemas.microsoft.com/office/powerpoint/2010/main" val="27330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C778-5111-4326-AEE3-C0E03F27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</a:t>
            </a:r>
            <a:r>
              <a:rPr lang="en-US" dirty="0"/>
              <a:t>lan </a:t>
            </a:r>
            <a:r>
              <a:rPr lang="en-US" b="1" dirty="0"/>
              <a:t>T</a:t>
            </a:r>
            <a:r>
              <a:rPr lang="en-US" dirty="0"/>
              <a:t>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5C2F-98C8-4F94-968F-8CE11B4E4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like to move on from here?</a:t>
            </a:r>
          </a:p>
          <a:p>
            <a:r>
              <a:rPr lang="en-US" dirty="0"/>
              <a:t>What would you like to do to improve upon X?</a:t>
            </a:r>
          </a:p>
          <a:p>
            <a:r>
              <a:rPr lang="en-US" dirty="0"/>
              <a:t>Let’s make a plan to get you where you want to be</a:t>
            </a:r>
          </a:p>
          <a:p>
            <a:r>
              <a:rPr lang="en-US" dirty="0"/>
              <a:t>Give actionable advice</a:t>
            </a:r>
          </a:p>
          <a:p>
            <a:pPr lvl="1"/>
            <a:r>
              <a:rPr lang="en-US" dirty="0"/>
              <a:t>Note that this is LAST not FIRST</a:t>
            </a:r>
          </a:p>
          <a:p>
            <a:endParaRPr lang="en-US" dirty="0"/>
          </a:p>
          <a:p>
            <a:r>
              <a:rPr lang="en-US" dirty="0"/>
              <a:t>Lastly…follow progress!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6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E965-370B-44EA-BDF4-547C8344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A294C-5583-4A91-A6EB-F6A23D69C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are no commercial interests associated with this presentation.</a:t>
            </a:r>
          </a:p>
          <a:p>
            <a:r>
              <a:rPr lang="en-US" sz="3200" dirty="0"/>
              <a:t>I have no conflicts of interest regarding the information contained in this presentation.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59451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B420-8677-4EC6-B8A4-2DD0A4F5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8000"/>
            <a:ext cx="7886700" cy="812800"/>
          </a:xfrm>
        </p:spPr>
        <p:txBody>
          <a:bodyPr>
            <a:normAutofit/>
          </a:bodyPr>
          <a:lstStyle/>
          <a:p>
            <a:r>
              <a:rPr lang="en-US" dirty="0"/>
              <a:t>Giving real-time feedback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DD264C-29D7-4479-A84A-32EDCA18C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440130"/>
            <a:ext cx="7619999" cy="5220275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1737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33741-54BD-4857-8B81-8062C70B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 the process into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0BF3F-F9A2-4F5F-AA37-4E06841AC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to give feedback</a:t>
            </a:r>
          </a:p>
          <a:p>
            <a:pPr lvl="1"/>
            <a:r>
              <a:rPr lang="en-US" dirty="0"/>
              <a:t>Use the One Minute Learner to see what the student would like to work on</a:t>
            </a:r>
          </a:p>
          <a:p>
            <a:pPr lvl="1"/>
            <a:r>
              <a:rPr lang="en-US" dirty="0"/>
              <a:t>Ask the student how they best receive feedback</a:t>
            </a:r>
          </a:p>
          <a:p>
            <a:r>
              <a:rPr lang="en-US" dirty="0"/>
              <a:t>Opportunities for real-time feedback</a:t>
            </a:r>
          </a:p>
          <a:p>
            <a:pPr lvl="1"/>
            <a:r>
              <a:rPr lang="en-US" dirty="0"/>
              <a:t>Procedures</a:t>
            </a:r>
          </a:p>
          <a:p>
            <a:pPr lvl="1"/>
            <a:r>
              <a:rPr lang="en-US" dirty="0"/>
              <a:t>Observed patient visits</a:t>
            </a:r>
          </a:p>
          <a:p>
            <a:pPr lvl="1"/>
            <a:r>
              <a:rPr lang="en-US" dirty="0"/>
              <a:t>Case presentations</a:t>
            </a:r>
          </a:p>
          <a:p>
            <a:pPr lvl="1"/>
            <a:r>
              <a:rPr lang="en-US" dirty="0"/>
              <a:t>When issues arise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1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FE92-96C5-48E8-B798-98CEC9AF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PRACTICE!!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17C33-7619-498B-8B8F-CC4E38D24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Steve Jones, OMSIII has been in the clinic for one week.  He wants to improve on his differential diagnosis skills.  You see a fairly straightforward patient and ask for his assessment.  He points out one plausible diagnosis and a few rare zebras.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99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ACA85-53B8-456C-B77E-314C91E39F3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CD7B5-1B1A-4797-AC87-6F40CDE77A4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3CDC49-27F7-420B-9646-081154EF63C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>
                <a:solidFill>
                  <a:srgbClr val="5B5B5B"/>
                </a:solidFill>
              </a:rPr>
              <a:t>Put these statements in order for the ADAPT process with Steve Jones, OMSIII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8436F5-09B7-4B6F-8461-A8BA8D9926B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029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511304-4458-B608-EB37-016F553A0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00" t="1" r="11556" b="480"/>
          <a:stretch/>
        </p:blipFill>
        <p:spPr>
          <a:xfrm>
            <a:off x="2265680" y="644415"/>
            <a:ext cx="5313680" cy="593926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35022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Long-term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21932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Use moments of real-time feedback to prepare for long-term feedback</a:t>
            </a:r>
          </a:p>
          <a:p>
            <a:r>
              <a:rPr lang="en-US" dirty="0">
                <a:latin typeface="Calibri" panose="020F0502020204030204" pitchFamily="34" charset="0"/>
              </a:rPr>
              <a:t>Use the expectations set for the encounter/day/rotation as a reference</a:t>
            </a:r>
          </a:p>
          <a:p>
            <a:r>
              <a:rPr lang="en-US" dirty="0">
                <a:latin typeface="Calibri" panose="020F0502020204030204" pitchFamily="34" charset="0"/>
              </a:rPr>
              <a:t>Set aside time to discuss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Use a brief “ADAPT” with each point for a mid-rotation eval</a:t>
            </a:r>
          </a:p>
          <a:p>
            <a:r>
              <a:rPr lang="en-US" dirty="0">
                <a:latin typeface="Calibri" panose="020F0502020204030204" pitchFamily="34" charset="0"/>
              </a:rPr>
              <a:t>Sit with the student to fill out the form</a:t>
            </a:r>
          </a:p>
          <a:p>
            <a:r>
              <a:rPr lang="en-US" dirty="0">
                <a:latin typeface="Calibri" panose="020F0502020204030204" pitchFamily="34" charset="0"/>
              </a:rPr>
              <a:t>Ask what their next rotation is, this will help giving feedback</a:t>
            </a:r>
          </a:p>
          <a:p>
            <a:r>
              <a:rPr lang="en-US" dirty="0">
                <a:latin typeface="Calibri" panose="020F0502020204030204" pitchFamily="34" charset="0"/>
              </a:rPr>
              <a:t>Be specific! 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3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DC5A70-1B49-46C0-929C-EB45BB07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Mid-rotation evaluation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F58D22-4689-4C90-9E85-4490AB4EA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883145"/>
            <a:ext cx="7886700" cy="38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48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631C-B268-495F-8407-1BE14E0F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Overcoming Challenges to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0CD04-4CE4-48D3-A7F8-5F6A58CC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Work on real-time feedback first</a:t>
            </a:r>
          </a:p>
          <a:p>
            <a:pPr lvl="1"/>
            <a:r>
              <a:rPr lang="en-US" dirty="0"/>
              <a:t>Short and sweet</a:t>
            </a:r>
          </a:p>
          <a:p>
            <a:pPr lvl="1"/>
            <a:r>
              <a:rPr lang="en-US" dirty="0"/>
              <a:t>To the point</a:t>
            </a:r>
          </a:p>
          <a:p>
            <a:pPr lvl="1"/>
            <a:r>
              <a:rPr lang="en-US" dirty="0"/>
              <a:t>Have it in the moment</a:t>
            </a:r>
          </a:p>
          <a:p>
            <a:r>
              <a:rPr lang="en-US" dirty="0"/>
              <a:t>Get to know your learner as best you can</a:t>
            </a:r>
          </a:p>
          <a:p>
            <a:r>
              <a:rPr lang="en-US" dirty="0"/>
              <a:t>Setting clear expectations</a:t>
            </a:r>
          </a:p>
          <a:p>
            <a:pPr lvl="1"/>
            <a:r>
              <a:rPr lang="en-US" dirty="0"/>
              <a:t>For the patient, the day, the week,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If it’s not going well, set a specific time to reconvene</a:t>
            </a:r>
          </a:p>
          <a:p>
            <a:r>
              <a:rPr lang="en-US" dirty="0"/>
              <a:t>The key to feedback is learner participation</a:t>
            </a:r>
          </a:p>
          <a:p>
            <a:pPr lvl="1"/>
            <a:r>
              <a:rPr lang="en-US" dirty="0"/>
              <a:t>We’re not telling them what they need to do, we’re helping them work through it</a:t>
            </a:r>
          </a:p>
        </p:txBody>
      </p:sp>
    </p:spTree>
    <p:extLst>
      <p:ext uri="{BB962C8B-B14F-4D97-AF65-F5344CB8AC3E}">
        <p14:creationId xmlns:p14="http://schemas.microsoft.com/office/powerpoint/2010/main" val="3815662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1DD61-33A6-4A41-AA70-BA54F6752FC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6D4410-E725-414D-B197-B25B3001363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274C3C-0A84-47A0-AC72-0B18F446ED6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Audience Q&amp;A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210F2-4333-4341-B5EC-CBC3119D525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audience questions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795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</a:rPr>
            </a:br>
            <a:br>
              <a:rPr lang="en-US" sz="4000" b="1" dirty="0">
                <a:latin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</a:rPr>
              <a:t>References</a:t>
            </a:r>
            <a:br>
              <a:rPr lang="en-US" sz="4000" b="1" dirty="0">
                <a:latin typeface="Calibri" panose="020F0502020204030204" pitchFamily="34" charset="0"/>
              </a:rPr>
            </a:b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8F45-C870-4196-900F-7E46EEE7E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Hoffman, M., &amp; Cohen-</a:t>
            </a:r>
            <a:r>
              <a:rPr lang="en-US" dirty="0" err="1"/>
              <a:t>Osher</a:t>
            </a:r>
            <a:r>
              <a:rPr lang="en-US" dirty="0"/>
              <a:t>, M. (2016). The One Minute Learner: Evaluation of a New Tool to Promote Discussion of Medical Student Goals and Expectations in Clinical Learning Environments. Family medicine, 48(3), 222–225. https://pubmed.ncbi.nlm.nih.gov/26950912/</a:t>
            </a:r>
          </a:p>
          <a:p>
            <a:r>
              <a:rPr lang="en-US" sz="2800" b="1" dirty="0">
                <a:latin typeface="Calibri" panose="020F0502020204030204" pitchFamily="34" charset="0"/>
                <a:hlinkClick r:id="rId3"/>
              </a:rPr>
              <a:t>https://sites.uw.edu/uwgme/adapt/</a:t>
            </a:r>
            <a:endParaRPr lang="en-US" sz="2800" b="1" dirty="0">
              <a:latin typeface="Calibri" panose="020F0502020204030204" pitchFamily="34" charset="0"/>
            </a:endParaRPr>
          </a:p>
          <a:p>
            <a:r>
              <a:rPr lang="en-US" dirty="0">
                <a:hlinkClick r:id="rId4"/>
              </a:rPr>
              <a:t>https://www.med.upenn.edu/flpd/assets/user-content/documents/Giving%20Real%20Time%20Feedback.pdf</a:t>
            </a:r>
            <a:endParaRPr lang="en-US" dirty="0"/>
          </a:p>
          <a:p>
            <a:r>
              <a:rPr lang="en-US" dirty="0"/>
              <a:t>https://depts.washington.edu/lgateway/files/feedback-can-be-less-stressful.pdf</a:t>
            </a:r>
          </a:p>
        </p:txBody>
      </p:sp>
    </p:spTree>
    <p:extLst>
      <p:ext uri="{BB962C8B-B14F-4D97-AF65-F5344CB8AC3E}">
        <p14:creationId xmlns:p14="http://schemas.microsoft.com/office/powerpoint/2010/main" val="83784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</a:rPr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7EF898-07BD-4CD4-88B4-1EA34DF2E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305640"/>
              </p:ext>
            </p:extLst>
          </p:nvPr>
        </p:nvGraphicFramePr>
        <p:xfrm>
          <a:off x="628650" y="1690689"/>
          <a:ext cx="7886700" cy="401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6910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098972" cy="6858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A51F70-D254-4726-A8E9-741FCB4C5765}"/>
                  </a:ext>
                </a:extLst>
              </p14:cNvPr>
              <p14:cNvContentPartPr/>
              <p14:nvPr/>
            </p14:nvContentPartPr>
            <p14:xfrm>
              <a:off x="1558424" y="758176"/>
              <a:ext cx="1050840" cy="54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A51F70-D254-4726-A8E9-741FCB4C57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2784" y="686176"/>
                <a:ext cx="11224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281EC3-B238-43E1-97F5-1D34F1BE57A5}"/>
                  </a:ext>
                </a:extLst>
              </p14:cNvPr>
              <p14:cNvContentPartPr/>
              <p14:nvPr/>
            </p14:nvContentPartPr>
            <p14:xfrm>
              <a:off x="5561264" y="725776"/>
              <a:ext cx="911880" cy="4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281EC3-B238-43E1-97F5-1D34F1BE57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5624" y="654136"/>
                <a:ext cx="983520" cy="18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077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74EC4-5F07-4AD7-BCF8-6F7ED2A3498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928E47-8684-402D-918F-38DE6168A3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00" b="1">
                <a:solidFill>
                  <a:srgbClr val="5B5B5B"/>
                </a:solidFill>
              </a:rPr>
              <a:t>Use one or two words to describe your favorite teacher.</a:t>
            </a:r>
            <a:endParaRPr lang="en-US" sz="3300" b="1" dirty="0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1CBB81-E9D1-4BB6-A8AC-A41B9A17C17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176EC6-E068-EE4B-2A31-D7183DA052D3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038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B3FEE-0EBE-451D-A17F-53E86C464C3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BF3311-4EAF-4F71-9EDB-C551C5AABFF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>
                <a:solidFill>
                  <a:srgbClr val="5B5B5B"/>
                </a:solidFill>
              </a:rPr>
              <a:t>Use one or two words to describe your favorite coach.</a:t>
            </a:r>
            <a:endParaRPr lang="en-US" sz="3400" b="1" dirty="0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A52AA-0086-4E6A-8D25-9C3CCB22C8A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02622-445D-714D-F45F-CCFBF8E12740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71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A520-5876-4D81-89F7-10E9D758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vs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53AD-80EB-4159-97FF-2449E2386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</a:t>
            </a:r>
          </a:p>
          <a:p>
            <a:pPr lvl="1"/>
            <a:r>
              <a:rPr lang="en-US" dirty="0"/>
              <a:t>Providing information</a:t>
            </a:r>
          </a:p>
          <a:p>
            <a:pPr lvl="1"/>
            <a:r>
              <a:rPr lang="en-US" dirty="0"/>
              <a:t>Providing support</a:t>
            </a:r>
          </a:p>
          <a:p>
            <a:pPr lvl="1"/>
            <a:r>
              <a:rPr lang="en-US" dirty="0"/>
              <a:t>Nurturing</a:t>
            </a:r>
          </a:p>
          <a:p>
            <a:endParaRPr lang="en-US" dirty="0"/>
          </a:p>
          <a:p>
            <a:r>
              <a:rPr lang="en-US" dirty="0"/>
              <a:t>Coaching </a:t>
            </a:r>
          </a:p>
          <a:p>
            <a:pPr lvl="1"/>
            <a:r>
              <a:rPr lang="en-US" dirty="0"/>
              <a:t>Learner accountability</a:t>
            </a:r>
          </a:p>
          <a:p>
            <a:pPr lvl="1"/>
            <a:r>
              <a:rPr lang="en-US" dirty="0"/>
              <a:t>Reflective learning</a:t>
            </a:r>
          </a:p>
          <a:p>
            <a:pPr lvl="1"/>
            <a:r>
              <a:rPr lang="en-US" dirty="0"/>
              <a:t>Goal-oriented collaboration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Teacher with solid fill">
            <a:extLst>
              <a:ext uri="{FF2B5EF4-FFF2-40B4-BE49-F238E27FC236}">
                <a16:creationId xmlns:a16="http://schemas.microsoft.com/office/drawing/2014/main" id="{F17904E8-BAC1-593C-0F9A-BA99B4737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4720" y="1690689"/>
            <a:ext cx="1798320" cy="1798320"/>
          </a:xfrm>
          <a:prstGeom prst="rect">
            <a:avLst/>
          </a:prstGeom>
        </p:spPr>
      </p:pic>
      <p:pic>
        <p:nvPicPr>
          <p:cNvPr id="7" name="Graphic 6" descr="Whistle with solid fill">
            <a:extLst>
              <a:ext uri="{FF2B5EF4-FFF2-40B4-BE49-F238E27FC236}">
                <a16:creationId xmlns:a16="http://schemas.microsoft.com/office/drawing/2014/main" id="{DAC307B0-76FC-AA67-73A9-1F5191A1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9200" y="4038701"/>
            <a:ext cx="1513840" cy="15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00B7-8C92-44CF-AAFD-72DA389D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Preceptor as Coach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83B2399-4EC7-4ED2-9FA6-C7FABA695F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30977" y="1970202"/>
            <a:ext cx="5100884" cy="30605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881F7-C35B-4C33-93FF-149EE52DD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166870" cy="4065221"/>
          </a:xfrm>
        </p:spPr>
        <p:txBody>
          <a:bodyPr/>
          <a:lstStyle/>
          <a:p>
            <a:r>
              <a:rPr lang="en-US" dirty="0"/>
              <a:t>Asks questions</a:t>
            </a:r>
          </a:p>
          <a:p>
            <a:r>
              <a:rPr lang="en-US" dirty="0"/>
              <a:t>Discuss the hard truths</a:t>
            </a:r>
          </a:p>
          <a:p>
            <a:r>
              <a:rPr lang="en-US" dirty="0"/>
              <a:t>Encourage change</a:t>
            </a:r>
          </a:p>
          <a:p>
            <a:r>
              <a:rPr lang="en-US" dirty="0"/>
              <a:t>Promote accountability</a:t>
            </a:r>
          </a:p>
          <a:p>
            <a:r>
              <a:rPr lang="en-US" dirty="0"/>
              <a:t>Follow progress</a:t>
            </a:r>
          </a:p>
        </p:txBody>
      </p:sp>
    </p:spTree>
    <p:extLst>
      <p:ext uri="{BB962C8B-B14F-4D97-AF65-F5344CB8AC3E}">
        <p14:creationId xmlns:p14="http://schemas.microsoft.com/office/powerpoint/2010/main" val="71033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3B9D-1D08-2277-CFFA-0F27C1C9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0100"/>
            <a:ext cx="3943350" cy="890589"/>
          </a:xfrm>
        </p:spPr>
        <p:txBody>
          <a:bodyPr/>
          <a:lstStyle/>
          <a:p>
            <a:r>
              <a:rPr lang="en-US" dirty="0"/>
              <a:t>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40CB-344A-6FC9-A04F-23EA5E0BD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90689"/>
            <a:ext cx="4512310" cy="4200157"/>
          </a:xfrm>
        </p:spPr>
        <p:txBody>
          <a:bodyPr>
            <a:normAutofit/>
          </a:bodyPr>
          <a:lstStyle/>
          <a:p>
            <a:r>
              <a:rPr lang="en-US" dirty="0"/>
              <a:t>Feedback is very important to trainees</a:t>
            </a:r>
          </a:p>
          <a:p>
            <a:r>
              <a:rPr lang="en-US" dirty="0"/>
              <a:t>Encourages self-reflection and improvement for the students</a:t>
            </a:r>
          </a:p>
          <a:p>
            <a:r>
              <a:rPr lang="en-US" dirty="0"/>
              <a:t>Changes the mindset about change!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CA3FB6-EBB1-9E6E-F9B3-B3655776D7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5120" y="101634"/>
            <a:ext cx="2682239" cy="66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605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.2.2731"/>
  <p:tag name="SLIDO_PRESENTATION_ID" val="00000000-0000-0000-0000-000000000000"/>
  <p:tag name="SLIDO_EVENT_UUID" val="7b2dcd15-3ade-4e03-9efb-8c1354caee41"/>
  <p:tag name="SLIDO_EVENT_SECTION_UUID" val="46ff5e75-6d8c-4b89-bebf-aed5411958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AzMTI3Mjh9"/>
  <p:tag name="SLIDO_TYPE" val="SlidoPoll"/>
  <p:tag name="SLIDO_POLL_UUID" val="8d1da763-c8ae-447e-883e-185ac2cd8637"/>
  <p:tag name="SLIDO_TIMELINE" val="W3sicG9sbFF1ZXN0aW9uVXVpZCI6IjA3MTY5MzE1LWI3MzctNDg0OS05NjU0LWU4OGExZmZjMDM0OSIsInNob3dSZXN1bHRzIjp0cnVlLCJzaG93Q29ycmVjdEFuc3dlcnMiOmZhbHNlLCJ2b3RpbmdMb2NrZWQiOmZhbHN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E2MDM0NDZ9"/>
  <p:tag name="SLIDO_TYPE" val="SlidoPoll"/>
  <p:tag name="SLIDO_POLL_UUID" val="9f00ac25-d0dd-46be-ba5d-70a43c56f1ca"/>
  <p:tag name="SLIDO_TIMELINE" val="W3sicG9sbFF1ZXN0aW9uVXVpZCI6ImQ2YjNiMzdkLTU0ZjQtNGY5NC1hYTU5LWE5OGM5NzNkM2FkYiIsInNob3dSZXN1bHRzIjp0cnVlLCJzaG93Q29ycmVjdEFuc3dlcnMiOmZhbHNlLCJ2b3RpbmdMb2NrZWQiOmZhbHNlfV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AzMDY3MTN9"/>
  <p:tag name="SLIDO_TYPE" val="SlidoJoin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E2MDM0OTd9"/>
  <p:tag name="SLIDO_TYPE" val="SlidoPoll"/>
  <p:tag name="SLIDO_POLL_UUID" val="de45375a-13f3-4231-b0ca-c48981661103"/>
  <p:tag name="SLIDO_TIMELINE" val="W3sicG9sbFF1ZXN0aW9uVXVpZCI6IjQ1ZGFiYzJhLTlhM2UtNGI5MC04ZjkzLTdhOWU1NWY4ZWY1YSIsInNob3dSZXN1bHRzIjp0cnVlLCJzaG93Q29ycmVjdEFuc3dlcnMiOmZhbHNlLCJ2b3RpbmdMb2NrZWQiOmZhbHNlfV0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E2MDM2MTF9"/>
  <p:tag name="SLIDO_TYPE" val="SlidoPoll"/>
  <p:tag name="SLIDO_POLL_UUID" val="3d049a07-f4ee-4382-828b-a4f225e5343c"/>
  <p:tag name="SLIDO_TIMELINE" val="W3sicG9sbFF1ZXN0aW9uVXVpZCI6IjI4NzNiMmMzLWIwZDctNDA2MS1hODhhLWNkOWI0N2EzMGI0NiIsInNob3dSZXN1bHRzIjp0cnVlLCJzaG93Q29ycmVjdEFuc3dlcnMiOmZhbHNlLCJ2b3RpbmdMb2NrZWQiOmZhbHNlfV0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E2MTMzNzZ9"/>
  <p:tag name="SLIDO_TYPE" val="SlidoPoll"/>
  <p:tag name="SLIDO_POLL_UUID" val="09b3842b-94dc-42f8-b293-0874138ca357"/>
  <p:tag name="SLIDO_TIMELINE" val="W3sicG9sbFF1ZXN0aW9uVXVpZCI6ImJmNTk5ZmRkLWEyOWYtNDNkYy1hNWMyLTg2NTk4OGRlNjA0YyIsInNob3dSZXN1bHRzIjp0cnVlLCJzaG93Q29ycmVjdEFuc3dlcnMiOmZhbHNlLCJ2b3RpbmdMb2NrZWQiOmZhbHNlfV0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AzMTkzMzJ9"/>
  <p:tag name="SLIDO_TYPE" val="SlidoPoll"/>
  <p:tag name="SLIDO_POLL_UUID" val="62cb03b7-409f-46b0-b584-b9fa22e85309"/>
  <p:tag name="SLIDO_TIMELINE" val="W3sicG9sbFF1ZXN0aW9uVXVpZCI6IjUzNWE4NWE2LWQ3MzYtNDFiYi04MGQwLWY2Mjc1NmNhZDI5NyIsInNob3dSZXN1bHRzIjp0cnVlLCJzaG93Q29ycmVjdEFuc3dlcnMiOmZhbHNlLCJ2b3RpbmdMb2NrZWQiOmZhbHNlfV0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nki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AzMTI5NDV9"/>
  <p:tag name="SLIDO_TYPE" val="SlidoQ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AzMDY3NTJ9"/>
  <p:tag name="SLIDO_TYPE" val="SlidoPoll"/>
  <p:tag name="SLIDO_POLL_UUID" val="6f64c5d2-7a25-41de-886b-e8cab13caafe"/>
  <p:tag name="SLIDO_TIMELINE" val="W3sicG9sbFF1ZXN0aW9uVXVpZCI6ImI0OTZmOGFjLWU0NTYtNDVlZC1iNGFkLTcwMWU2N2UyMmU0Ni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004B8D"/>
      </a:dk1>
      <a:lt1>
        <a:sysClr val="window" lastClr="FFFFFF"/>
      </a:lt1>
      <a:dk2>
        <a:srgbClr val="004B8D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MU FONTS">
      <a:majorFont>
        <a:latin typeface="Minion Pro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4238</TotalTime>
  <Words>1596</Words>
  <Application>Microsoft Office PowerPoint</Application>
  <PresentationFormat>On-screen Show (4:3)</PresentationFormat>
  <Paragraphs>237</Paragraphs>
  <Slides>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Minion Pro</vt:lpstr>
      <vt:lpstr>Office Theme</vt:lpstr>
      <vt:lpstr>Setting Expectations and Giving Feedback</vt:lpstr>
      <vt:lpstr>PowerPoint Presentation</vt:lpstr>
      <vt:lpstr>Disclosures</vt:lpstr>
      <vt:lpstr>Objectives</vt:lpstr>
      <vt:lpstr>PowerPoint Presentation</vt:lpstr>
      <vt:lpstr>PowerPoint Presentation</vt:lpstr>
      <vt:lpstr>Teaching vs coaching</vt:lpstr>
      <vt:lpstr>Preceptor as Coach</vt:lpstr>
      <vt:lpstr>Perspectives</vt:lpstr>
      <vt:lpstr>Giving Feedback is Coaching!</vt:lpstr>
      <vt:lpstr>Setting the stage for feedback</vt:lpstr>
      <vt:lpstr>The One Minute Learner </vt:lpstr>
      <vt:lpstr>PowerPoint Presentation</vt:lpstr>
      <vt:lpstr>The One Minute Learner</vt:lpstr>
      <vt:lpstr>PowerPoint Presentation</vt:lpstr>
      <vt:lpstr>The One Minute Learner</vt:lpstr>
      <vt:lpstr>PowerPoint Presentation</vt:lpstr>
      <vt:lpstr>The One Minute Learner</vt:lpstr>
      <vt:lpstr>PowerPoint Presentation</vt:lpstr>
      <vt:lpstr>Using the One Minute Learner</vt:lpstr>
      <vt:lpstr>Understanding your learner</vt:lpstr>
      <vt:lpstr>PowerPoint Presentation</vt:lpstr>
      <vt:lpstr>Shifting the mindset</vt:lpstr>
      <vt:lpstr>Opportunities for Feedback</vt:lpstr>
      <vt:lpstr>Process for providing feedback</vt:lpstr>
      <vt:lpstr>Ask for Self-Assessment</vt:lpstr>
      <vt:lpstr>Discuss</vt:lpstr>
      <vt:lpstr>Ask for Understanding</vt:lpstr>
      <vt:lpstr>Plan Together</vt:lpstr>
      <vt:lpstr>Giving real-time feedback</vt:lpstr>
      <vt:lpstr>Putting the process into action</vt:lpstr>
      <vt:lpstr>Time to PRACTICE!!</vt:lpstr>
      <vt:lpstr>PowerPoint Presentation</vt:lpstr>
      <vt:lpstr>PowerPoint Presentation</vt:lpstr>
      <vt:lpstr>Long-term Feedback</vt:lpstr>
      <vt:lpstr>Mid-rotation evaluation</vt:lpstr>
      <vt:lpstr>Overcoming Challenges to Feedback</vt:lpstr>
      <vt:lpstr>PowerPoint Presentation</vt:lpstr>
      <vt:lpstr>  References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Summer</dc:creator>
  <cp:lastModifiedBy>Defranco, Gina</cp:lastModifiedBy>
  <cp:revision>85</cp:revision>
  <dcterms:created xsi:type="dcterms:W3CDTF">2016-06-15T14:32:14Z</dcterms:created>
  <dcterms:modified xsi:type="dcterms:W3CDTF">2023-08-10T13:10:39Z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1.2.2.2731</vt:lpwstr>
  </property>
</Properties>
</file>